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3"/>
  </p:handoutMasterIdLst>
  <p:sldIdLst>
    <p:sldId id="310" r:id="rId2"/>
    <p:sldId id="256" r:id="rId3"/>
    <p:sldId id="31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3" r:id="rId58"/>
    <p:sldId id="315" r:id="rId59"/>
    <p:sldId id="314" r:id="rId60"/>
    <p:sldId id="316" r:id="rId61"/>
    <p:sldId id="311" r:id="rId6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FF3300"/>
    <a:srgbClr val="FFFF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78" autoAdjust="0"/>
    <p:restoredTop sz="90939" autoAdjust="0"/>
  </p:normalViewPr>
  <p:slideViewPr>
    <p:cSldViewPr snapToGrid="0">
      <p:cViewPr>
        <p:scale>
          <a:sx n="74" d="100"/>
          <a:sy n="74" d="100"/>
        </p:scale>
        <p:origin x="-330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5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990EE46-9655-4B71-8DD0-D882600B7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875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6704D-2468-4F8E-91F7-154B10257F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77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522F4-C5F0-43C2-A535-C9015B9530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68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A5CF7-4503-4213-93D0-F728C099A7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621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5B2DF-180A-4534-81E8-28D47F0C99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68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DC592-DF73-4C5B-8AB1-DDA3663840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586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0AD59-E6FD-4F25-8125-7842BD5E7B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270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7344F-2D04-44D5-857A-E6D8E0E3CF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869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F9D34-CBFD-43B8-8417-6E71536E80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3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55A18-28DC-4E3A-9E87-5AC0F7C8C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43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F56C4-E6BA-421B-BF4B-F53486FCC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107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A43B1-E4D7-4DE7-A346-49E9196568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583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861AC-2A19-41B9-AF57-532C5BFDDD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41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36C263E-AE96-4BA9-945E-387E8DF06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7.xml"/><Relationship Id="rId18" Type="http://schemas.openxmlformats.org/officeDocument/2006/relationships/slide" Target="slide6.xml"/><Relationship Id="rId26" Type="http://schemas.openxmlformats.org/officeDocument/2006/relationships/slide" Target="slide14.xml"/><Relationship Id="rId3" Type="http://schemas.openxmlformats.org/officeDocument/2006/relationships/slide" Target="slide2.xml"/><Relationship Id="rId21" Type="http://schemas.openxmlformats.org/officeDocument/2006/relationships/slide" Target="slide15.xml"/><Relationship Id="rId7" Type="http://schemas.openxmlformats.org/officeDocument/2006/relationships/slide" Target="slide13.xml"/><Relationship Id="rId12" Type="http://schemas.openxmlformats.org/officeDocument/2006/relationships/slide" Target="slide12.xm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58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slide" Target="slide17.xml"/><Relationship Id="rId24" Type="http://schemas.openxmlformats.org/officeDocument/2006/relationships/slide" Target="slide24.xml"/><Relationship Id="rId5" Type="http://schemas.openxmlformats.org/officeDocument/2006/relationships/slide" Target="slide23.xml"/><Relationship Id="rId15" Type="http://schemas.openxmlformats.org/officeDocument/2006/relationships/slide" Target="slide21.xml"/><Relationship Id="rId23" Type="http://schemas.openxmlformats.org/officeDocument/2006/relationships/slide" Target="slide5.xml"/><Relationship Id="rId28" Type="http://schemas.openxmlformats.org/officeDocument/2006/relationships/slide" Target="slide9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4" Type="http://schemas.openxmlformats.org/officeDocument/2006/relationships/slide" Target="slide28.xml"/><Relationship Id="rId9" Type="http://schemas.openxmlformats.org/officeDocument/2006/relationships/slide" Target="slide27.xml"/><Relationship Id="rId14" Type="http://schemas.openxmlformats.org/officeDocument/2006/relationships/slide" Target="slide26.xml"/><Relationship Id="rId22" Type="http://schemas.openxmlformats.org/officeDocument/2006/relationships/slide" Target="slide10.xml"/><Relationship Id="rId27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2" name="Group 6"/>
          <p:cNvGrpSpPr>
            <a:grpSpLocks/>
          </p:cNvGrpSpPr>
          <p:nvPr/>
        </p:nvGrpSpPr>
        <p:grpSpPr bwMode="auto">
          <a:xfrm>
            <a:off x="0" y="0"/>
            <a:ext cx="8915400" cy="6553200"/>
            <a:chOff x="0" y="0"/>
            <a:chExt cx="5616" cy="4128"/>
          </a:xfrm>
        </p:grpSpPr>
        <p:sp>
          <p:nvSpPr>
            <p:cNvPr id="205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616" cy="4128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768"/>
              <a:ext cx="5184" cy="2657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85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</a:rPr>
                <a:t>PHYSEOPARDY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the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$200</a:t>
            </a:r>
          </a:p>
        </p:txBody>
      </p:sp>
      <p:grpSp>
        <p:nvGrpSpPr>
          <p:cNvPr id="1126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1269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70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1268" name="Text Box 17"/>
          <p:cNvSpPr txBox="1">
            <a:spLocks noChangeArrowheads="1"/>
          </p:cNvSpPr>
          <p:nvPr/>
        </p:nvSpPr>
        <p:spPr bwMode="auto">
          <a:xfrm>
            <a:off x="890588" y="2520950"/>
            <a:ext cx="7539037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>
                <a:solidFill>
                  <a:srgbClr val="FFFF00"/>
                </a:solidFill>
              </a:rPr>
              <a:t>Acceleration is change in ________ over change in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$300</a:t>
            </a:r>
          </a:p>
        </p:txBody>
      </p:sp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9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2292" name="Text Box 12"/>
          <p:cNvSpPr txBox="1">
            <a:spLocks noChangeArrowheads="1"/>
          </p:cNvSpPr>
          <p:nvPr/>
        </p:nvSpPr>
        <p:spPr bwMode="auto">
          <a:xfrm>
            <a:off x="939800" y="2222500"/>
            <a:ext cx="74183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FFFF00"/>
                </a:solidFill>
              </a:rPr>
              <a:t>Velocity is ________ and 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249238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$400</a:t>
            </a:r>
          </a:p>
        </p:txBody>
      </p:sp>
      <p:grpSp>
        <p:nvGrpSpPr>
          <p:cNvPr id="1331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331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31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3316" name="Text Box 16"/>
          <p:cNvSpPr txBox="1">
            <a:spLocks noChangeArrowheads="1"/>
          </p:cNvSpPr>
          <p:nvPr/>
        </p:nvSpPr>
        <p:spPr bwMode="auto">
          <a:xfrm>
            <a:off x="890588" y="2054225"/>
            <a:ext cx="75247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FF00"/>
                </a:solidFill>
              </a:rPr>
              <a:t>Force equals mass times ________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$500</a:t>
            </a:r>
          </a:p>
        </p:txBody>
      </p:sp>
      <p:grpSp>
        <p:nvGrpSpPr>
          <p:cNvPr id="14339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4341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42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4340" name="Text Box 16"/>
          <p:cNvSpPr txBox="1">
            <a:spLocks noChangeArrowheads="1"/>
          </p:cNvSpPr>
          <p:nvPr/>
        </p:nvSpPr>
        <p:spPr bwMode="auto">
          <a:xfrm>
            <a:off x="776288" y="2511425"/>
            <a:ext cx="75247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FF00"/>
                </a:solidFill>
              </a:rPr>
              <a:t>“g” is the ________ due to ________ and on earth it is 10 m/s/s down.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$100</a:t>
            </a:r>
          </a:p>
        </p:txBody>
      </p:sp>
      <p:grpSp>
        <p:nvGrpSpPr>
          <p:cNvPr id="1536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536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6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5364" name="Text Box 12"/>
          <p:cNvSpPr txBox="1">
            <a:spLocks noChangeArrowheads="1"/>
          </p:cNvSpPr>
          <p:nvPr/>
        </p:nvSpPr>
        <p:spPr bwMode="auto">
          <a:xfrm>
            <a:off x="1302809" y="2689578"/>
            <a:ext cx="7170738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 dirty="0" smtClean="0">
                <a:solidFill>
                  <a:srgbClr val="FFFF00"/>
                </a:solidFill>
              </a:rPr>
              <a:t>Head bumps ball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000" dirty="0" smtClean="0">
                <a:solidFill>
                  <a:srgbClr val="FFFF00"/>
                </a:solidFill>
              </a:rPr>
              <a:t>&amp; ball bumps head</a:t>
            </a:r>
            <a:endParaRPr lang="en-US" alt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$200</a:t>
            </a:r>
          </a:p>
        </p:txBody>
      </p:sp>
      <p:grpSp>
        <p:nvGrpSpPr>
          <p:cNvPr id="1638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639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39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6388" name="Text Box 13"/>
          <p:cNvSpPr txBox="1">
            <a:spLocks noChangeArrowheads="1"/>
          </p:cNvSpPr>
          <p:nvPr/>
        </p:nvSpPr>
        <p:spPr bwMode="auto">
          <a:xfrm>
            <a:off x="779463" y="1993900"/>
            <a:ext cx="7594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3200">
              <a:solidFill>
                <a:srgbClr val="FFFF00"/>
              </a:solidFill>
            </a:endParaRPr>
          </a:p>
        </p:txBody>
      </p:sp>
      <p:sp>
        <p:nvSpPr>
          <p:cNvPr id="16389" name="Text Box 14"/>
          <p:cNvSpPr txBox="1">
            <a:spLocks noChangeArrowheads="1"/>
          </p:cNvSpPr>
          <p:nvPr/>
        </p:nvSpPr>
        <p:spPr bwMode="auto">
          <a:xfrm>
            <a:off x="1454150" y="2365375"/>
            <a:ext cx="6584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>
              <a:solidFill>
                <a:srgbClr val="FFFF00"/>
              </a:solidFill>
            </a:endParaRPr>
          </a:p>
        </p:txBody>
      </p: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1440038" y="2584803"/>
            <a:ext cx="58848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 dirty="0" smtClean="0">
                <a:solidFill>
                  <a:srgbClr val="FFFF00"/>
                </a:solidFill>
              </a:rPr>
              <a:t>A force accelerates a mass.</a:t>
            </a:r>
            <a:endParaRPr lang="en-US" alt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$300</a:t>
            </a:r>
          </a:p>
        </p:txBody>
      </p:sp>
      <p:grpSp>
        <p:nvGrpSpPr>
          <p:cNvPr id="1741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1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7412" name="Rectangle 8"/>
          <p:cNvSpPr>
            <a:spLocks noChangeArrowheads="1"/>
          </p:cNvSpPr>
          <p:nvPr/>
        </p:nvSpPr>
        <p:spPr bwMode="auto">
          <a:xfrm>
            <a:off x="1368425" y="2154238"/>
            <a:ext cx="6237288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4000" dirty="0" smtClean="0">
                <a:solidFill>
                  <a:srgbClr val="FFFF00"/>
                </a:solidFill>
              </a:rPr>
              <a:t>The car stops suddenly at the edge of a cliff, but the doll without a seatbelt keeps going and falls over the cliff.</a:t>
            </a:r>
            <a:endParaRPr lang="en-US" alt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$400</a:t>
            </a:r>
          </a:p>
        </p:txBody>
      </p:sp>
      <p:grpSp>
        <p:nvGrpSpPr>
          <p:cNvPr id="18435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8437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8438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8436" name="Text Box 17"/>
          <p:cNvSpPr txBox="1">
            <a:spLocks noChangeArrowheads="1"/>
          </p:cNvSpPr>
          <p:nvPr/>
        </p:nvSpPr>
        <p:spPr bwMode="auto">
          <a:xfrm>
            <a:off x="995363" y="1724025"/>
            <a:ext cx="634841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4000" dirty="0" smtClean="0">
                <a:solidFill>
                  <a:srgbClr val="FFFF00"/>
                </a:solidFill>
              </a:rPr>
              <a:t>Fizz goes shooting out of a soda bottle in one direction and the bottle goes flying across the yard the other direction toward the camera guy.</a:t>
            </a:r>
            <a:endParaRPr lang="en-US" alt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$500</a:t>
            </a:r>
          </a:p>
        </p:txBody>
      </p:sp>
      <p:grpSp>
        <p:nvGrpSpPr>
          <p:cNvPr id="1945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946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46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9460" name="Text Box 14"/>
          <p:cNvSpPr txBox="1">
            <a:spLocks noChangeArrowheads="1"/>
          </p:cNvSpPr>
          <p:nvPr/>
        </p:nvSpPr>
        <p:spPr bwMode="auto">
          <a:xfrm>
            <a:off x="993775" y="2106613"/>
            <a:ext cx="79248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rgbClr val="FFFF00"/>
                </a:solidFill>
              </a:rPr>
              <a:t>The law of inertia</a:t>
            </a:r>
            <a:endParaRPr lang="en-US" alt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$100</a:t>
            </a:r>
          </a:p>
        </p:txBody>
      </p:sp>
      <p:grpSp>
        <p:nvGrpSpPr>
          <p:cNvPr id="20483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0485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486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0484" name="Text Box 14"/>
          <p:cNvSpPr txBox="1">
            <a:spLocks noChangeArrowheads="1"/>
          </p:cNvSpPr>
          <p:nvPr/>
        </p:nvSpPr>
        <p:spPr bwMode="auto">
          <a:xfrm>
            <a:off x="585788" y="2266950"/>
            <a:ext cx="7915275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3200" dirty="0" smtClean="0">
                <a:solidFill>
                  <a:srgbClr val="FFFF00"/>
                </a:solidFill>
              </a:rPr>
              <a:t>Newton’s 1</a:t>
            </a:r>
            <a:r>
              <a:rPr lang="en-US" altLang="en-US" sz="3200" baseline="30000" dirty="0" smtClean="0">
                <a:solidFill>
                  <a:srgbClr val="FFFF00"/>
                </a:solidFill>
              </a:rPr>
              <a:t>st</a:t>
            </a:r>
            <a:r>
              <a:rPr lang="en-US" altLang="en-US" sz="3200" dirty="0" smtClean="0">
                <a:solidFill>
                  <a:srgbClr val="FFFF00"/>
                </a:solidFill>
              </a:rPr>
              <a:t> Law </a:t>
            </a:r>
            <a:r>
              <a:rPr lang="en-US" altLang="en-US" sz="3200" dirty="0">
                <a:solidFill>
                  <a:srgbClr val="FFFF00"/>
                </a:solidFill>
              </a:rPr>
              <a:t>applies to </a:t>
            </a:r>
          </a:p>
          <a:p>
            <a:pPr eaLnBrk="1" hangingPunct="1"/>
            <a:r>
              <a:rPr lang="en-US" altLang="en-US" sz="3200" dirty="0">
                <a:solidFill>
                  <a:srgbClr val="FFFF00"/>
                </a:solidFill>
              </a:rPr>
              <a:t>a.	objects at rest.	</a:t>
            </a:r>
          </a:p>
          <a:p>
            <a:pPr eaLnBrk="1" hangingPunct="1"/>
            <a:r>
              <a:rPr lang="en-US" altLang="en-US" sz="3200" dirty="0">
                <a:solidFill>
                  <a:srgbClr val="FFFF00"/>
                </a:solidFill>
              </a:rPr>
              <a:t>b.	moving objects.	</a:t>
            </a:r>
          </a:p>
          <a:p>
            <a:pPr eaLnBrk="1" hangingPunct="1"/>
            <a:r>
              <a:rPr lang="en-US" altLang="en-US" sz="3200" dirty="0">
                <a:solidFill>
                  <a:srgbClr val="FFFF00"/>
                </a:solidFill>
              </a:rPr>
              <a:t>c.	both moving and nonmoving objects.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4" name="Rectangle 102"/>
          <p:cNvSpPr>
            <a:spLocks noChangeArrowheads="1"/>
          </p:cNvSpPr>
          <p:nvPr/>
        </p:nvSpPr>
        <p:spPr bwMode="auto">
          <a:xfrm>
            <a:off x="7110413" y="1627188"/>
            <a:ext cx="1690687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 useBgFill="1">
        <p:nvSpPr>
          <p:cNvPr id="3075" name="Rectangle 100"/>
          <p:cNvSpPr>
            <a:spLocks noChangeArrowheads="1"/>
          </p:cNvSpPr>
          <p:nvPr/>
        </p:nvSpPr>
        <p:spPr bwMode="auto">
          <a:xfrm>
            <a:off x="541813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 useBgFill="1">
        <p:nvSpPr>
          <p:cNvPr id="3076" name="Rectangle 98"/>
          <p:cNvSpPr>
            <a:spLocks noChangeArrowheads="1"/>
          </p:cNvSpPr>
          <p:nvPr/>
        </p:nvSpPr>
        <p:spPr bwMode="auto">
          <a:xfrm>
            <a:off x="3725863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 useBgFill="1">
        <p:nvSpPr>
          <p:cNvPr id="3077" name="Rectangle 96"/>
          <p:cNvSpPr>
            <a:spLocks noChangeArrowheads="1"/>
          </p:cNvSpPr>
          <p:nvPr/>
        </p:nvSpPr>
        <p:spPr bwMode="auto">
          <a:xfrm>
            <a:off x="203358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 useBgFill="1">
        <p:nvSpPr>
          <p:cNvPr id="3078" name="Rectangle 94"/>
          <p:cNvSpPr>
            <a:spLocks noChangeArrowheads="1"/>
          </p:cNvSpPr>
          <p:nvPr/>
        </p:nvSpPr>
        <p:spPr bwMode="auto">
          <a:xfrm>
            <a:off x="342900" y="1627188"/>
            <a:ext cx="1690688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>
        <p:nvSpPr>
          <p:cNvPr id="3079" name="Rectangle 8"/>
          <p:cNvSpPr>
            <a:spLocks noChangeArrowheads="1"/>
          </p:cNvSpPr>
          <p:nvPr/>
        </p:nvSpPr>
        <p:spPr bwMode="auto">
          <a:xfrm>
            <a:off x="7110413" y="304800"/>
            <a:ext cx="1690687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Solving Problems</a:t>
            </a:r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541813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2800" dirty="0" smtClean="0">
                <a:solidFill>
                  <a:srgbClr val="FFFF00"/>
                </a:solidFill>
              </a:rPr>
              <a:t>Mixed Bag</a:t>
            </a:r>
            <a:endParaRPr lang="en-US" altLang="en-US" sz="1600" dirty="0">
              <a:solidFill>
                <a:srgbClr val="FF0000"/>
              </a:solidFill>
            </a:endParaRPr>
          </a:p>
        </p:txBody>
      </p:sp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3725863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2400" dirty="0" smtClean="0">
                <a:solidFill>
                  <a:srgbClr val="FFFF00"/>
                </a:solidFill>
              </a:rPr>
              <a:t>Law 1, 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en-US" sz="2400" dirty="0" smtClean="0">
                <a:solidFill>
                  <a:srgbClr val="FFFF00"/>
                </a:solidFill>
              </a:rPr>
              <a:t>2, or 3?</a:t>
            </a:r>
            <a:endParaRPr lang="en-US" altLang="en-US" sz="2400" dirty="0">
              <a:solidFill>
                <a:srgbClr val="FFFF00"/>
              </a:solidFill>
            </a:endParaRP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203358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 Fill in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The ____</a:t>
            </a:r>
            <a:endParaRPr lang="en-US" altLang="en-US" sz="2800">
              <a:solidFill>
                <a:schemeClr val="accent2"/>
              </a:solidFill>
            </a:endParaRPr>
          </a:p>
        </p:txBody>
      </p:sp>
      <p:sp>
        <p:nvSpPr>
          <p:cNvPr id="3083" name="Rectangle 4"/>
          <p:cNvSpPr>
            <a:spLocks noChangeArrowheads="1"/>
          </p:cNvSpPr>
          <p:nvPr/>
        </p:nvSpPr>
        <p:spPr bwMode="auto">
          <a:xfrm>
            <a:off x="342900" y="304800"/>
            <a:ext cx="1690688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2400">
              <a:solidFill>
                <a:srgbClr val="FFFF00"/>
              </a:solidFill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en-US" altLang="en-US" sz="2400">
                <a:solidFill>
                  <a:srgbClr val="FFFF00"/>
                </a:solidFill>
              </a:rPr>
              <a:t>Forces</a:t>
            </a:r>
          </a:p>
        </p:txBody>
      </p:sp>
      <p:sp>
        <p:nvSpPr>
          <p:cNvPr id="3084" name="Rectangle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5673725"/>
            <a:ext cx="1690687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4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85" name="Rectangle 3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5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86" name="Rectangle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6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87" name="Rectangle 3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7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88" name="Rectangle 3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5673725"/>
            <a:ext cx="1690688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8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89" name="Rectangle 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474027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9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0" name="Rectangle 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0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1" name="Rectangle 3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1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2" name="Rectangl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2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3" name="Rectangle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474027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3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4" name="Rectangle 2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380682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4" action="ppaction://hlinksldjump"/>
              </a:rPr>
              <a:t>$300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5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5" action="ppaction://hlinksldjump"/>
              </a:rPr>
              <a:t>$300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6" name="Rectangle 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6" action="ppaction://hlinksldjump"/>
              </a:rPr>
              <a:t>$300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7" name="Rectangl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7" action="ppaction://hlinksldjump"/>
              </a:rPr>
              <a:t>$300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8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380682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8" action="ppaction://hlinksldjump"/>
              </a:rPr>
              <a:t>$300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099" name="Rectangl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2874963"/>
            <a:ext cx="1690687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9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100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20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10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21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102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22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103" name="Rectangle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2874963"/>
            <a:ext cx="1690688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23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3104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1941513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chemeClr val="accent2"/>
                </a:solidFill>
                <a:hlinkClick r:id="rId24" action="ppaction://hlinksldjump"/>
              </a:rPr>
              <a:t>$100</a:t>
            </a:r>
            <a:endParaRPr lang="en-US" altLang="en-US" sz="4400">
              <a:solidFill>
                <a:schemeClr val="accent2"/>
              </a:solidFill>
            </a:endParaRPr>
          </a:p>
        </p:txBody>
      </p:sp>
      <p:sp>
        <p:nvSpPr>
          <p:cNvPr id="3105" name="Rectangle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chemeClr val="accent2"/>
                </a:solidFill>
                <a:hlinkClick r:id="rId25" action="ppaction://hlinksldjump"/>
              </a:rPr>
              <a:t>$100</a:t>
            </a:r>
            <a:endParaRPr lang="en-US" altLang="en-US" sz="4400">
              <a:solidFill>
                <a:schemeClr val="accent2"/>
              </a:solidFill>
            </a:endParaRPr>
          </a:p>
        </p:txBody>
      </p:sp>
      <p:sp>
        <p:nvSpPr>
          <p:cNvPr id="3106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chemeClr val="accent2"/>
                </a:solidFill>
                <a:hlinkClick r:id="rId26" action="ppaction://hlinksldjump"/>
              </a:rPr>
              <a:t>$100</a:t>
            </a:r>
            <a:endParaRPr lang="en-US" altLang="en-US" sz="4400">
              <a:solidFill>
                <a:schemeClr val="accent2"/>
              </a:solidFill>
            </a:endParaRPr>
          </a:p>
        </p:txBody>
      </p:sp>
      <p:sp>
        <p:nvSpPr>
          <p:cNvPr id="3107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1941513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 dirty="0">
                <a:solidFill>
                  <a:schemeClr val="accent2"/>
                </a:solidFill>
                <a:hlinkClick r:id="rId27" action="ppaction://hlinksldjump"/>
              </a:rPr>
              <a:t>$100</a:t>
            </a:r>
            <a:endParaRPr lang="en-US" altLang="en-US" sz="4400" dirty="0">
              <a:solidFill>
                <a:schemeClr val="accent2"/>
              </a:solidFill>
            </a:endParaRPr>
          </a:p>
        </p:txBody>
      </p:sp>
      <p:sp>
        <p:nvSpPr>
          <p:cNvPr id="3108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chemeClr val="accent2"/>
                </a:solidFill>
                <a:hlinkClick r:id="rId28" action="ppaction://hlinksldjump"/>
              </a:rPr>
              <a:t>$100</a:t>
            </a:r>
            <a:endParaRPr lang="en-US" altLang="en-US" sz="4400">
              <a:solidFill>
                <a:schemeClr val="accent2"/>
              </a:solidFill>
            </a:endParaRPr>
          </a:p>
        </p:txBody>
      </p:sp>
      <p:sp>
        <p:nvSpPr>
          <p:cNvPr id="3109" name="Line 42"/>
          <p:cNvSpPr>
            <a:spLocks noChangeShapeType="1"/>
          </p:cNvSpPr>
          <p:nvPr/>
        </p:nvSpPr>
        <p:spPr bwMode="auto">
          <a:xfrm>
            <a:off x="342900" y="287496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0" name="Line 43"/>
          <p:cNvSpPr>
            <a:spLocks noChangeShapeType="1"/>
          </p:cNvSpPr>
          <p:nvPr/>
        </p:nvSpPr>
        <p:spPr bwMode="auto">
          <a:xfrm>
            <a:off x="342900" y="38068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44"/>
          <p:cNvSpPr>
            <a:spLocks noChangeShapeType="1"/>
          </p:cNvSpPr>
          <p:nvPr/>
        </p:nvSpPr>
        <p:spPr bwMode="auto">
          <a:xfrm>
            <a:off x="342900" y="474027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45"/>
          <p:cNvSpPr>
            <a:spLocks noChangeShapeType="1"/>
          </p:cNvSpPr>
          <p:nvPr/>
        </p:nvSpPr>
        <p:spPr bwMode="auto">
          <a:xfrm>
            <a:off x="342900" y="56737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46"/>
          <p:cNvSpPr>
            <a:spLocks noChangeShapeType="1"/>
          </p:cNvSpPr>
          <p:nvPr/>
        </p:nvSpPr>
        <p:spPr bwMode="auto">
          <a:xfrm>
            <a:off x="342900" y="6553200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48"/>
          <p:cNvSpPr>
            <a:spLocks noChangeShapeType="1"/>
          </p:cNvSpPr>
          <p:nvPr/>
        </p:nvSpPr>
        <p:spPr bwMode="auto">
          <a:xfrm>
            <a:off x="203358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49"/>
          <p:cNvSpPr>
            <a:spLocks noChangeShapeType="1"/>
          </p:cNvSpPr>
          <p:nvPr/>
        </p:nvSpPr>
        <p:spPr bwMode="auto">
          <a:xfrm>
            <a:off x="372586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50"/>
          <p:cNvSpPr>
            <a:spLocks noChangeShapeType="1"/>
          </p:cNvSpPr>
          <p:nvPr/>
        </p:nvSpPr>
        <p:spPr bwMode="auto">
          <a:xfrm>
            <a:off x="541813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51"/>
          <p:cNvSpPr>
            <a:spLocks noChangeShapeType="1"/>
          </p:cNvSpPr>
          <p:nvPr/>
        </p:nvSpPr>
        <p:spPr bwMode="auto">
          <a:xfrm>
            <a:off x="711041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58"/>
          <p:cNvSpPr>
            <a:spLocks noChangeShapeType="1"/>
          </p:cNvSpPr>
          <p:nvPr/>
        </p:nvSpPr>
        <p:spPr bwMode="auto">
          <a:xfrm>
            <a:off x="3429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66"/>
          <p:cNvSpPr>
            <a:spLocks noChangeShapeType="1"/>
          </p:cNvSpPr>
          <p:nvPr/>
        </p:nvSpPr>
        <p:spPr bwMode="auto">
          <a:xfrm>
            <a:off x="88011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39"/>
          <p:cNvSpPr>
            <a:spLocks noChangeShapeType="1"/>
          </p:cNvSpPr>
          <p:nvPr/>
        </p:nvSpPr>
        <p:spPr bwMode="auto">
          <a:xfrm>
            <a:off x="342900" y="304800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95"/>
          <p:cNvSpPr>
            <a:spLocks noChangeShapeType="1"/>
          </p:cNvSpPr>
          <p:nvPr/>
        </p:nvSpPr>
        <p:spPr bwMode="auto">
          <a:xfrm>
            <a:off x="342900" y="194151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08"/>
          <p:cNvSpPr>
            <a:spLocks noChangeShapeType="1"/>
          </p:cNvSpPr>
          <p:nvPr/>
        </p:nvSpPr>
        <p:spPr bwMode="auto">
          <a:xfrm>
            <a:off x="3429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10"/>
          <p:cNvSpPr>
            <a:spLocks noChangeShapeType="1"/>
          </p:cNvSpPr>
          <p:nvPr/>
        </p:nvSpPr>
        <p:spPr bwMode="auto">
          <a:xfrm>
            <a:off x="203358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12"/>
          <p:cNvSpPr>
            <a:spLocks noChangeShapeType="1"/>
          </p:cNvSpPr>
          <p:nvPr/>
        </p:nvSpPr>
        <p:spPr bwMode="auto">
          <a:xfrm>
            <a:off x="372586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14"/>
          <p:cNvSpPr>
            <a:spLocks noChangeShapeType="1"/>
          </p:cNvSpPr>
          <p:nvPr/>
        </p:nvSpPr>
        <p:spPr bwMode="auto">
          <a:xfrm>
            <a:off x="541813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115"/>
          <p:cNvSpPr>
            <a:spLocks noChangeShapeType="1"/>
          </p:cNvSpPr>
          <p:nvPr/>
        </p:nvSpPr>
        <p:spPr bwMode="auto">
          <a:xfrm>
            <a:off x="711041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116"/>
          <p:cNvSpPr>
            <a:spLocks noChangeShapeType="1"/>
          </p:cNvSpPr>
          <p:nvPr/>
        </p:nvSpPr>
        <p:spPr bwMode="auto">
          <a:xfrm>
            <a:off x="88011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Line 40"/>
          <p:cNvSpPr>
            <a:spLocks noChangeShapeType="1"/>
          </p:cNvSpPr>
          <p:nvPr/>
        </p:nvSpPr>
        <p:spPr bwMode="auto">
          <a:xfrm>
            <a:off x="342900" y="1627188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9" name="Line 47"/>
          <p:cNvSpPr>
            <a:spLocks noChangeShapeType="1"/>
          </p:cNvSpPr>
          <p:nvPr/>
        </p:nvSpPr>
        <p:spPr bwMode="auto">
          <a:xfrm>
            <a:off x="3429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52"/>
          <p:cNvSpPr>
            <a:spLocks noChangeShapeType="1"/>
          </p:cNvSpPr>
          <p:nvPr/>
        </p:nvSpPr>
        <p:spPr bwMode="auto">
          <a:xfrm>
            <a:off x="88011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Text Box 163"/>
          <p:cNvSpPr txBox="1">
            <a:spLocks noChangeArrowheads="1"/>
          </p:cNvSpPr>
          <p:nvPr/>
        </p:nvSpPr>
        <p:spPr bwMode="auto">
          <a:xfrm>
            <a:off x="4097338" y="6613525"/>
            <a:ext cx="2397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400">
                <a:solidFill>
                  <a:srgbClr val="FFFF00"/>
                </a:solidFill>
                <a:hlinkClick r:id="rId29" action="ppaction://hlinksldjump"/>
              </a:rPr>
              <a:t>Jeopardy</a:t>
            </a:r>
            <a:endParaRPr lang="en-US" altLang="en-US" sz="1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$200</a:t>
            </a:r>
          </a:p>
        </p:txBody>
      </p:sp>
      <p:grpSp>
        <p:nvGrpSpPr>
          <p:cNvPr id="21507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1509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510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7" name="Text Box 43"/>
          <p:cNvSpPr txBox="1">
            <a:spLocks noChangeArrowheads="1"/>
          </p:cNvSpPr>
          <p:nvPr/>
        </p:nvSpPr>
        <p:spPr bwMode="auto">
          <a:xfrm>
            <a:off x="788988" y="2333625"/>
            <a:ext cx="7183437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Compared to its mass on Earth, the mass of a 10-kg object on the moon is </a:t>
            </a:r>
          </a:p>
          <a:p>
            <a:pPr eaLnBrk="1" hangingPunct="1"/>
            <a:r>
              <a:rPr lang="en-US">
                <a:solidFill>
                  <a:srgbClr val="FFFF00"/>
                </a:solidFill>
              </a:rPr>
              <a:t>a.	the same.</a:t>
            </a:r>
          </a:p>
          <a:p>
            <a:pPr eaLnBrk="1" hangingPunct="1"/>
            <a:r>
              <a:rPr lang="en-US">
                <a:solidFill>
                  <a:srgbClr val="FFFF00"/>
                </a:solidFill>
              </a:rPr>
              <a:t>b.	more.</a:t>
            </a:r>
          </a:p>
          <a:p>
            <a:pPr eaLnBrk="1" hangingPunct="1"/>
            <a:r>
              <a:rPr lang="en-US">
                <a:solidFill>
                  <a:srgbClr val="FFFF00"/>
                </a:solidFill>
              </a:rPr>
              <a:t>c.	less.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$300</a:t>
            </a:r>
          </a:p>
        </p:txBody>
      </p:sp>
      <p:grpSp>
        <p:nvGrpSpPr>
          <p:cNvPr id="22531" name="Group 38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2533" name="AutoShape 39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534" name="Text Box 40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387475" y="1701800"/>
            <a:ext cx="7170738" cy="42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If you drop a feather and a coin at the same time in a </a:t>
            </a:r>
            <a:r>
              <a:rPr lang="en-US" sz="3200" dirty="0" smtClean="0">
                <a:solidFill>
                  <a:srgbClr val="FFFF00"/>
                </a:solidFill>
              </a:rPr>
              <a:t>tube </a:t>
            </a:r>
            <a:r>
              <a:rPr lang="en-US" sz="3200" u="sng" dirty="0" smtClean="0">
                <a:solidFill>
                  <a:srgbClr val="FFFF00"/>
                </a:solidFill>
              </a:rPr>
              <a:t>without air</a:t>
            </a:r>
            <a:r>
              <a:rPr lang="en-US" sz="3200" dirty="0" smtClean="0">
                <a:solidFill>
                  <a:srgbClr val="FFFF00"/>
                </a:solidFill>
              </a:rPr>
              <a:t>, </a:t>
            </a:r>
            <a:r>
              <a:rPr lang="en-US" sz="3200" dirty="0">
                <a:solidFill>
                  <a:srgbClr val="FFFF00"/>
                </a:solidFill>
              </a:rPr>
              <a:t>which will reach the bottom of the tube first?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a.	Neither-they will both reach the bottom at the same time.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b.	The coin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c.	The feather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$400</a:t>
            </a:r>
          </a:p>
        </p:txBody>
      </p:sp>
      <p:grpSp>
        <p:nvGrpSpPr>
          <p:cNvPr id="2355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355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355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3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852665" y="1852615"/>
            <a:ext cx="7924800" cy="418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A ball is thrown straight up. At the top of its path its </a:t>
            </a:r>
            <a:r>
              <a:rPr lang="en-US" sz="2800" b="1" dirty="0" smtClean="0">
                <a:solidFill>
                  <a:srgbClr val="FFFF00"/>
                </a:solidFill>
              </a:rPr>
              <a:t>speed</a:t>
            </a:r>
            <a:r>
              <a:rPr lang="en-US" sz="2800" dirty="0" smtClean="0">
                <a:solidFill>
                  <a:srgbClr val="FFFF00"/>
                </a:solidFill>
              </a:rPr>
              <a:t> is 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a.	0 m/</a:t>
            </a:r>
            <a:r>
              <a:rPr lang="en-US" sz="2800" dirty="0" smtClean="0">
                <a:solidFill>
                  <a:srgbClr val="FFFF00"/>
                </a:solidFill>
              </a:rPr>
              <a:t>s.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b.	about 5 m/</a:t>
            </a:r>
            <a:r>
              <a:rPr lang="en-US" sz="2800" dirty="0" smtClean="0">
                <a:solidFill>
                  <a:srgbClr val="FFFF00"/>
                </a:solidFill>
              </a:rPr>
              <a:t>s.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c.	about 10 m/</a:t>
            </a:r>
            <a:r>
              <a:rPr lang="en-US" sz="2800" dirty="0" smtClean="0">
                <a:solidFill>
                  <a:srgbClr val="FFFF00"/>
                </a:solidFill>
              </a:rPr>
              <a:t>s.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d.	about 20 m/</a:t>
            </a:r>
            <a:r>
              <a:rPr lang="en-US" sz="2800" dirty="0" smtClean="0">
                <a:solidFill>
                  <a:srgbClr val="FFFF00"/>
                </a:solidFill>
              </a:rPr>
              <a:t>s.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e.	about 50 m/</a:t>
            </a:r>
            <a:r>
              <a:rPr lang="en-US" sz="2800" dirty="0" smtClean="0">
                <a:solidFill>
                  <a:srgbClr val="FFFF00"/>
                </a:solidFill>
              </a:rPr>
              <a:t>s.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$500</a:t>
            </a:r>
          </a:p>
        </p:txBody>
      </p:sp>
      <p:grpSp>
        <p:nvGrpSpPr>
          <p:cNvPr id="2457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4582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4583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2286000" y="2895600"/>
            <a:ext cx="59626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 sz="6000">
              <a:solidFill>
                <a:srgbClr val="FFFF00"/>
              </a:solidFill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852665" y="1852615"/>
            <a:ext cx="7924800" cy="418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A ball is thrown straight up. At the top of its path its </a:t>
            </a:r>
            <a:r>
              <a:rPr lang="en-US" sz="2800" b="1" dirty="0">
                <a:solidFill>
                  <a:srgbClr val="FFFF00"/>
                </a:solidFill>
              </a:rPr>
              <a:t>acceleration</a:t>
            </a:r>
            <a:r>
              <a:rPr lang="en-US" sz="2800" dirty="0">
                <a:solidFill>
                  <a:srgbClr val="FFFF00"/>
                </a:solidFill>
              </a:rPr>
              <a:t> is 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a.	0 m/s/s.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b.	about 5 m/s/s.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c.	about 10 m/s/s.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d.	about 20 m/s/s.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</a:rPr>
              <a:t>e.	about 50 m/s/s.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$100</a:t>
            </a:r>
          </a:p>
        </p:txBody>
      </p:sp>
      <p:grpSp>
        <p:nvGrpSpPr>
          <p:cNvPr id="2560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560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560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5604" name="Text Box 55"/>
          <p:cNvSpPr txBox="1">
            <a:spLocks noChangeArrowheads="1"/>
          </p:cNvSpPr>
          <p:nvPr/>
        </p:nvSpPr>
        <p:spPr bwMode="auto">
          <a:xfrm>
            <a:off x="1049338" y="2708275"/>
            <a:ext cx="710406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 smtClean="0">
                <a:solidFill>
                  <a:srgbClr val="FFFF00"/>
                </a:solidFill>
              </a:rPr>
              <a:t>A horse travels 30 meters in 3 seconds. What is its speed?</a:t>
            </a:r>
            <a:endParaRPr lang="en-US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$200</a:t>
            </a:r>
          </a:p>
        </p:txBody>
      </p:sp>
      <p:grpSp>
        <p:nvGrpSpPr>
          <p:cNvPr id="26627" name="Group 37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6630" name="AutoShape 38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6631" name="Text Box 39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6628" name="Text Box 88"/>
          <p:cNvSpPr txBox="1">
            <a:spLocks noChangeArrowheads="1"/>
          </p:cNvSpPr>
          <p:nvPr/>
        </p:nvSpPr>
        <p:spPr bwMode="auto">
          <a:xfrm>
            <a:off x="158750" y="2795588"/>
            <a:ext cx="877411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6600">
              <a:solidFill>
                <a:srgbClr val="FFFF00"/>
              </a:solidFill>
            </a:endParaRPr>
          </a:p>
        </p:txBody>
      </p:sp>
      <p:sp>
        <p:nvSpPr>
          <p:cNvPr id="26629" name="Text Box 89"/>
          <p:cNvSpPr txBox="1">
            <a:spLocks noChangeArrowheads="1"/>
          </p:cNvSpPr>
          <p:nvPr/>
        </p:nvSpPr>
        <p:spPr bwMode="auto">
          <a:xfrm>
            <a:off x="1076325" y="2586038"/>
            <a:ext cx="659447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4000" dirty="0" smtClean="0">
                <a:solidFill>
                  <a:srgbClr val="FFFF00"/>
                </a:solidFill>
              </a:rPr>
              <a:t>A car goes from 0 to 60 miles per hour in 10 seconds. What is its acceleration?</a:t>
            </a:r>
            <a:endParaRPr lang="en-US" alt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$300</a:t>
            </a:r>
          </a:p>
        </p:txBody>
      </p:sp>
      <p:grpSp>
        <p:nvGrpSpPr>
          <p:cNvPr id="27651" name="Group 4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7653" name="AutoShape 4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7654" name="Text Box 4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7652" name="Text Box 176"/>
          <p:cNvSpPr txBox="1">
            <a:spLocks noChangeArrowheads="1"/>
          </p:cNvSpPr>
          <p:nvPr/>
        </p:nvSpPr>
        <p:spPr bwMode="auto">
          <a:xfrm>
            <a:off x="930275" y="2498725"/>
            <a:ext cx="761365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4400" dirty="0" smtClean="0">
                <a:solidFill>
                  <a:srgbClr val="FFFF00"/>
                </a:solidFill>
              </a:rPr>
              <a:t>Mass = 5 kg</a:t>
            </a:r>
          </a:p>
          <a:p>
            <a:pPr eaLnBrk="1" hangingPunct="1"/>
            <a:r>
              <a:rPr lang="en-US" altLang="en-US" sz="4400" dirty="0" smtClean="0">
                <a:solidFill>
                  <a:srgbClr val="FFFF00"/>
                </a:solidFill>
              </a:rPr>
              <a:t>Acceleration = 2 m/s/s</a:t>
            </a:r>
          </a:p>
          <a:p>
            <a:pPr eaLnBrk="1" hangingPunct="1"/>
            <a:r>
              <a:rPr lang="en-US" altLang="en-US" sz="4400" dirty="0" smtClean="0">
                <a:solidFill>
                  <a:srgbClr val="FFFF00"/>
                </a:solidFill>
              </a:rPr>
              <a:t>What is the </a:t>
            </a:r>
            <a:r>
              <a:rPr lang="en-US" altLang="en-US" sz="4400" b="1" dirty="0" smtClean="0">
                <a:solidFill>
                  <a:srgbClr val="FFFF00"/>
                </a:solidFill>
              </a:rPr>
              <a:t>force</a:t>
            </a:r>
            <a:r>
              <a:rPr lang="en-US" altLang="en-US" sz="4400" dirty="0" smtClean="0">
                <a:solidFill>
                  <a:srgbClr val="FFFF00"/>
                </a:solidFill>
              </a:rPr>
              <a:t>?</a:t>
            </a:r>
            <a:endParaRPr lang="en-US" alt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$400</a:t>
            </a:r>
          </a:p>
        </p:txBody>
      </p:sp>
      <p:grpSp>
        <p:nvGrpSpPr>
          <p:cNvPr id="2867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867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867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8676" name="Text Box 86"/>
          <p:cNvSpPr txBox="1">
            <a:spLocks noChangeArrowheads="1"/>
          </p:cNvSpPr>
          <p:nvPr/>
        </p:nvSpPr>
        <p:spPr bwMode="auto">
          <a:xfrm>
            <a:off x="1050925" y="2289175"/>
            <a:ext cx="7278688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rgbClr val="FFFF00"/>
                </a:solidFill>
              </a:rPr>
              <a:t>I have a mass of 45 kilograms.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rgbClr val="FFFF00"/>
                </a:solidFill>
              </a:rPr>
              <a:t>What is my </a:t>
            </a:r>
            <a:r>
              <a:rPr lang="en-US" altLang="en-US" sz="4400" b="1" dirty="0" smtClean="0">
                <a:solidFill>
                  <a:srgbClr val="FFFF00"/>
                </a:solidFill>
              </a:rPr>
              <a:t>weight</a:t>
            </a:r>
            <a:r>
              <a:rPr lang="en-US" altLang="en-US" sz="4400" dirty="0" smtClean="0">
                <a:solidFill>
                  <a:srgbClr val="FFFF00"/>
                </a:solidFill>
              </a:rPr>
              <a:t> on earth?</a:t>
            </a:r>
            <a:endParaRPr lang="en-US" alt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$500</a:t>
            </a:r>
          </a:p>
        </p:txBody>
      </p:sp>
      <p:grpSp>
        <p:nvGrpSpPr>
          <p:cNvPr id="2969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9704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9705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9700" name="Text Box 36"/>
          <p:cNvSpPr txBox="1">
            <a:spLocks noChangeArrowheads="1"/>
          </p:cNvSpPr>
          <p:nvPr/>
        </p:nvSpPr>
        <p:spPr bwMode="auto">
          <a:xfrm>
            <a:off x="8191500" y="5453063"/>
            <a:ext cx="6064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US" altLang="en-US" sz="1800">
              <a:solidFill>
                <a:srgbClr val="FFFF00"/>
              </a:solidFill>
            </a:endParaRPr>
          </a:p>
        </p:txBody>
      </p:sp>
      <p:sp>
        <p:nvSpPr>
          <p:cNvPr id="29701" name="Text Box 60"/>
          <p:cNvSpPr txBox="1">
            <a:spLocks noChangeArrowheads="1"/>
          </p:cNvSpPr>
          <p:nvPr/>
        </p:nvSpPr>
        <p:spPr bwMode="auto">
          <a:xfrm>
            <a:off x="1058863" y="2292350"/>
            <a:ext cx="85598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 sz="7200">
              <a:solidFill>
                <a:srgbClr val="FFFF00"/>
              </a:solidFill>
            </a:endParaRPr>
          </a:p>
        </p:txBody>
      </p:sp>
      <p:sp>
        <p:nvSpPr>
          <p:cNvPr id="29702" name="Text Box 61"/>
          <p:cNvSpPr txBox="1">
            <a:spLocks noChangeArrowheads="1"/>
          </p:cNvSpPr>
          <p:nvPr/>
        </p:nvSpPr>
        <p:spPr bwMode="auto">
          <a:xfrm>
            <a:off x="1196975" y="2295525"/>
            <a:ext cx="61706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03" name="Text Box 62"/>
          <p:cNvSpPr txBox="1">
            <a:spLocks noChangeArrowheads="1"/>
          </p:cNvSpPr>
          <p:nvPr/>
        </p:nvSpPr>
        <p:spPr bwMode="auto">
          <a:xfrm>
            <a:off x="1114425" y="2489200"/>
            <a:ext cx="710247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4400" dirty="0" smtClean="0">
                <a:solidFill>
                  <a:srgbClr val="FFFF00"/>
                </a:solidFill>
              </a:rPr>
              <a:t>If a force of 100 N is applied to a brick that is 5 kg, what is the </a:t>
            </a:r>
            <a:r>
              <a:rPr lang="en-US" altLang="en-US" sz="4400" b="1" dirty="0" smtClean="0">
                <a:solidFill>
                  <a:srgbClr val="FFFF00"/>
                </a:solidFill>
              </a:rPr>
              <a:t>acceleration</a:t>
            </a:r>
            <a:r>
              <a:rPr lang="en-US" altLang="en-US" sz="4400" dirty="0" smtClean="0">
                <a:solidFill>
                  <a:srgbClr val="FFFF00"/>
                </a:solidFill>
              </a:rPr>
              <a:t> of the brick?</a:t>
            </a:r>
            <a:endParaRPr lang="en-US" alt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****Answers****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1676400" y="1981200"/>
            <a:ext cx="5334000" cy="29146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9644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OOPS!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815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>
                <a:hlinkClick r:id="rId3" action="ppaction://hlinksldjump"/>
              </a:rPr>
              <a:t>Click here to go back to the main board</a:t>
            </a:r>
            <a:endParaRPr lang="en-US" altLang="en-US" sz="3200"/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04800" y="609600"/>
            <a:ext cx="845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/>
              <a:t>You have selected an area of the board not in play.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smtClean="0">
                <a:solidFill>
                  <a:srgbClr val="FFFF00"/>
                </a:solidFill>
              </a:rPr>
              <a:t>Forces</a:t>
            </a:r>
            <a:r>
              <a:rPr lang="en-US" altLang="en-US" sz="4800" b="1" i="1" smtClean="0">
                <a:solidFill>
                  <a:srgbClr val="FFFF00"/>
                </a:solidFill>
              </a:rPr>
              <a:t> </a:t>
            </a:r>
            <a:r>
              <a:rPr lang="en-US" altLang="en-US" b="1" i="1" smtClean="0">
                <a:solidFill>
                  <a:srgbClr val="FFFF00"/>
                </a:solidFill>
              </a:rPr>
              <a:t>- $100</a:t>
            </a:r>
          </a:p>
        </p:txBody>
      </p:sp>
      <p:grpSp>
        <p:nvGrpSpPr>
          <p:cNvPr id="3174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174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43000" y="1824038"/>
            <a:ext cx="7162800" cy="394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A book weighs 4 N. When held at rest in your hands, the net force on the book is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FF00"/>
                </a:solidFill>
              </a:rPr>
              <a:t>a.	0 N.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b.	0.4 N.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c.	4 N.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d.	40 N.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e.	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smtClean="0">
                <a:solidFill>
                  <a:srgbClr val="FFFF00"/>
                </a:solidFill>
              </a:rPr>
              <a:t>Forces</a:t>
            </a:r>
            <a:r>
              <a:rPr lang="en-US" altLang="en-US" sz="4800" b="1" i="1" smtClean="0">
                <a:solidFill>
                  <a:srgbClr val="FFFF00"/>
                </a:solidFill>
              </a:rPr>
              <a:t> </a:t>
            </a:r>
            <a:r>
              <a:rPr lang="en-US" altLang="en-US" b="1" i="1" smtClean="0">
                <a:solidFill>
                  <a:srgbClr val="FFFF00"/>
                </a:solidFill>
              </a:rPr>
              <a:t>- $200</a:t>
            </a:r>
          </a:p>
        </p:txBody>
      </p:sp>
      <p:grpSp>
        <p:nvGrpSpPr>
          <p:cNvPr id="32771" name="Group 8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2773" name="AutoShape 9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74" name="Text Box 10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8" name="Text Box 126"/>
          <p:cNvSpPr txBox="1">
            <a:spLocks noChangeArrowheads="1"/>
          </p:cNvSpPr>
          <p:nvPr/>
        </p:nvSpPr>
        <p:spPr bwMode="auto">
          <a:xfrm>
            <a:off x="444500" y="1933575"/>
            <a:ext cx="8318500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When an object reaches terminal velocity its acceleration is </a:t>
            </a:r>
          </a:p>
          <a:p>
            <a:pPr eaLnBrk="1" hangingPunct="1">
              <a:defRPr/>
            </a:pPr>
            <a:r>
              <a:rPr lang="en-US" sz="2800" b="1" dirty="0" smtClean="0">
                <a:solidFill>
                  <a:srgbClr val="FFFF00"/>
                </a:solidFill>
              </a:rPr>
              <a:t>a.	0 m/s/s.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b.	5 m/s/s.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c.	10 m/s/s.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smtClean="0">
                <a:solidFill>
                  <a:srgbClr val="FFFF00"/>
                </a:solidFill>
              </a:rPr>
              <a:t>Forces</a:t>
            </a:r>
            <a:r>
              <a:rPr lang="en-US" altLang="en-US" sz="4800" b="1" i="1" smtClean="0">
                <a:solidFill>
                  <a:srgbClr val="FFFF00"/>
                </a:solidFill>
              </a:rPr>
              <a:t> </a:t>
            </a:r>
            <a:r>
              <a:rPr lang="en-US" altLang="en-US" b="1" i="1" smtClean="0">
                <a:solidFill>
                  <a:srgbClr val="FFFF00"/>
                </a:solidFill>
              </a:rPr>
              <a:t>- $300</a:t>
            </a:r>
          </a:p>
        </p:txBody>
      </p:sp>
      <p:grpSp>
        <p:nvGrpSpPr>
          <p:cNvPr id="33795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3797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798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263650" y="2038350"/>
            <a:ext cx="6773863" cy="375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Accelerations are produced by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FF00"/>
                </a:solidFill>
              </a:rPr>
              <a:t>a.	forces.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b.	velocities.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c.	accelerations.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d.	masses.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e.	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smtClean="0">
                <a:solidFill>
                  <a:srgbClr val="FFFF00"/>
                </a:solidFill>
              </a:rPr>
              <a:t>Forces</a:t>
            </a:r>
            <a:r>
              <a:rPr lang="en-US" altLang="en-US" sz="4800" b="1" i="1" smtClean="0">
                <a:solidFill>
                  <a:srgbClr val="FFFF00"/>
                </a:solidFill>
              </a:rPr>
              <a:t> </a:t>
            </a:r>
            <a:r>
              <a:rPr lang="en-US" altLang="en-US" b="1" i="1" smtClean="0">
                <a:solidFill>
                  <a:srgbClr val="FFFF00"/>
                </a:solidFill>
              </a:rPr>
              <a:t>- $400</a:t>
            </a:r>
          </a:p>
        </p:txBody>
      </p:sp>
      <p:grpSp>
        <p:nvGrpSpPr>
          <p:cNvPr id="34819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4821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55638" y="2319338"/>
            <a:ext cx="7913687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Which of the following would exert the most pressure on the ground?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a.	A woman standing in running shoes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b.	A woman standing on skis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FF00"/>
                </a:solidFill>
              </a:rPr>
              <a:t>c.	A woman standing in high-heel shoes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smtClean="0">
                <a:solidFill>
                  <a:srgbClr val="FFFF00"/>
                </a:solidFill>
              </a:rPr>
              <a:t>Forces</a:t>
            </a:r>
            <a:r>
              <a:rPr lang="en-US" altLang="en-US" sz="4800" b="1" i="1" smtClean="0">
                <a:solidFill>
                  <a:srgbClr val="FFFF00"/>
                </a:solidFill>
              </a:rPr>
              <a:t> </a:t>
            </a:r>
            <a:r>
              <a:rPr lang="en-US" altLang="en-US" b="1" i="1" smtClean="0">
                <a:solidFill>
                  <a:srgbClr val="FFFF00"/>
                </a:solidFill>
              </a:rPr>
              <a:t>- $500</a:t>
            </a:r>
          </a:p>
        </p:txBody>
      </p:sp>
      <p:grpSp>
        <p:nvGrpSpPr>
          <p:cNvPr id="3584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584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263650" y="1881188"/>
            <a:ext cx="6773863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A rock is thrown vertically into the air. At the very top of its trajectory the net force on it is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rgbClr val="FFFF00"/>
                </a:solidFill>
              </a:rPr>
              <a:t>a.	its weight.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b.	less than its weight.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c.	more than its weight.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$100</a:t>
            </a:r>
          </a:p>
        </p:txBody>
      </p:sp>
      <p:grpSp>
        <p:nvGrpSpPr>
          <p:cNvPr id="3686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686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1935163" y="2624138"/>
            <a:ext cx="5776912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FFFF00"/>
                </a:solidFill>
              </a:rPr>
              <a:t>“distance”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FFFF00"/>
                </a:solidFill>
              </a:rPr>
              <a:t> “time”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$200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789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7892" name="Text Box 10"/>
          <p:cNvSpPr txBox="1">
            <a:spLocks noChangeArrowheads="1"/>
          </p:cNvSpPr>
          <p:nvPr/>
        </p:nvSpPr>
        <p:spPr bwMode="auto">
          <a:xfrm>
            <a:off x="1457325" y="2624138"/>
            <a:ext cx="6415088" cy="217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5400" b="1">
                <a:solidFill>
                  <a:srgbClr val="FFFF00"/>
                </a:solidFill>
              </a:rPr>
              <a:t>“velocity”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5400" b="1">
                <a:solidFill>
                  <a:srgbClr val="FFFF00"/>
                </a:solidFill>
              </a:rPr>
              <a:t>“time”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$300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8917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2284413" y="2624138"/>
            <a:ext cx="3559175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FFFF00"/>
                </a:solidFill>
              </a:rPr>
              <a:t>“speed” &amp; “direction”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$400</a:t>
            </a:r>
          </a:p>
        </p:txBody>
      </p:sp>
      <p:grpSp>
        <p:nvGrpSpPr>
          <p:cNvPr id="39939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9940" name="Text Box 11"/>
          <p:cNvSpPr txBox="1">
            <a:spLocks noChangeArrowheads="1"/>
          </p:cNvSpPr>
          <p:nvPr/>
        </p:nvSpPr>
        <p:spPr bwMode="auto">
          <a:xfrm>
            <a:off x="2963863" y="3076575"/>
            <a:ext cx="34655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 b="1">
                <a:solidFill>
                  <a:srgbClr val="FFFF00"/>
                </a:solidFill>
              </a:rPr>
              <a:t>“acceleration”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$500</a:t>
            </a:r>
          </a:p>
        </p:txBody>
      </p:sp>
      <p:grpSp>
        <p:nvGrpSpPr>
          <p:cNvPr id="4096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096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0964" name="Text Box 11"/>
          <p:cNvSpPr txBox="1">
            <a:spLocks noChangeArrowheads="1"/>
          </p:cNvSpPr>
          <p:nvPr/>
        </p:nvSpPr>
        <p:spPr bwMode="auto">
          <a:xfrm>
            <a:off x="2954338" y="3062288"/>
            <a:ext cx="3832225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 b="1">
                <a:solidFill>
                  <a:srgbClr val="FFFF00"/>
                </a:solidFill>
              </a:rPr>
              <a:t>“acceleration”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000" b="1">
                <a:solidFill>
                  <a:srgbClr val="FFFF00"/>
                </a:solidFill>
              </a:rPr>
              <a:t>due to “gravity”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smtClean="0">
                <a:solidFill>
                  <a:srgbClr val="FFFF00"/>
                </a:solidFill>
              </a:rPr>
              <a:t>Forces</a:t>
            </a:r>
            <a:r>
              <a:rPr lang="en-US" altLang="en-US" b="1" i="1" smtClean="0">
                <a:solidFill>
                  <a:srgbClr val="FFFF00"/>
                </a:solidFill>
              </a:rPr>
              <a:t> - $100</a:t>
            </a:r>
          </a:p>
        </p:txBody>
      </p:sp>
      <p:sp>
        <p:nvSpPr>
          <p:cNvPr id="5123" name="Text Box 12"/>
          <p:cNvSpPr txBox="1">
            <a:spLocks noChangeArrowheads="1"/>
          </p:cNvSpPr>
          <p:nvPr/>
        </p:nvSpPr>
        <p:spPr bwMode="auto">
          <a:xfrm>
            <a:off x="1143000" y="1824038"/>
            <a:ext cx="7162800" cy="384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FFFF00"/>
                </a:solidFill>
              </a:rPr>
              <a:t>A book weighs 4 N. When held at rest in your hands, the net force on the book is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FFFF00"/>
                </a:solidFill>
              </a:rPr>
              <a:t>a.	0 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FFFF00"/>
                </a:solidFill>
              </a:rPr>
              <a:t>b.	0.4 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FFFF00"/>
                </a:solidFill>
              </a:rPr>
              <a:t>c.	4 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FFFF00"/>
                </a:solidFill>
              </a:rPr>
              <a:t>d.	40 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FFFF00"/>
                </a:solidFill>
              </a:rPr>
              <a:t>e.	none of the above</a:t>
            </a:r>
          </a:p>
        </p:txBody>
      </p:sp>
      <p:grpSp>
        <p:nvGrpSpPr>
          <p:cNvPr id="5124" name="Group 13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125" name="AutoShape 14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26" name="Text Box 15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$100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198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99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800100" y="2136597"/>
            <a:ext cx="792480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Head bumps ball / ball bumps head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Newton’s </a:t>
            </a:r>
            <a:r>
              <a:rPr lang="en-US" sz="7200" dirty="0" smtClean="0">
                <a:solidFill>
                  <a:srgbClr val="FFFF00"/>
                </a:solidFill>
              </a:rPr>
              <a:t>3</a:t>
            </a:r>
            <a:r>
              <a:rPr lang="en-US" sz="7200" baseline="30000" dirty="0" smtClean="0">
                <a:solidFill>
                  <a:srgbClr val="FFFF00"/>
                </a:solidFill>
              </a:rPr>
              <a:t>rd</a:t>
            </a:r>
            <a:r>
              <a:rPr lang="en-US" sz="2800" dirty="0" smtClean="0">
                <a:solidFill>
                  <a:srgbClr val="FFFF00"/>
                </a:solidFill>
              </a:rPr>
              <a:t> Law of Motion</a:t>
            </a:r>
            <a:endParaRPr lang="en-US" sz="2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$200</a:t>
            </a: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301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301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800100" y="2136597"/>
            <a:ext cx="792480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A force accelerates a mass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Newton’s  </a:t>
            </a:r>
            <a:r>
              <a:rPr lang="en-US" sz="7200" dirty="0" smtClean="0">
                <a:solidFill>
                  <a:srgbClr val="FFFF00"/>
                </a:solidFill>
              </a:rPr>
              <a:t>2</a:t>
            </a:r>
            <a:r>
              <a:rPr lang="en-US" sz="7200" baseline="30000" dirty="0" smtClean="0">
                <a:solidFill>
                  <a:srgbClr val="FFFF00"/>
                </a:solidFill>
              </a:rPr>
              <a:t>nd</a:t>
            </a:r>
            <a:r>
              <a:rPr lang="en-US" sz="7200" dirty="0" smtClean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 Law of Motion</a:t>
            </a:r>
            <a:endParaRPr lang="en-US" sz="2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$300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403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403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800100" y="2136597"/>
            <a:ext cx="792480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err="1" smtClean="0">
                <a:solidFill>
                  <a:srgbClr val="FFFF00"/>
                </a:solidFill>
              </a:rPr>
              <a:t>Biebs</a:t>
            </a:r>
            <a:r>
              <a:rPr lang="en-US" sz="2800" dirty="0" smtClean="0">
                <a:solidFill>
                  <a:srgbClr val="FFFF00"/>
                </a:solidFill>
              </a:rPr>
              <a:t> over a cliff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Newton’s </a:t>
            </a:r>
            <a:r>
              <a:rPr lang="en-US" sz="7200" dirty="0" smtClean="0">
                <a:solidFill>
                  <a:srgbClr val="FFFF00"/>
                </a:solidFill>
              </a:rPr>
              <a:t>1</a:t>
            </a:r>
            <a:r>
              <a:rPr lang="en-US" sz="7200" baseline="30000" dirty="0" smtClean="0">
                <a:solidFill>
                  <a:srgbClr val="FFFF00"/>
                </a:solidFill>
              </a:rPr>
              <a:t>st</a:t>
            </a:r>
            <a:r>
              <a:rPr lang="en-US" sz="2800" dirty="0" smtClean="0">
                <a:solidFill>
                  <a:srgbClr val="FFFF00"/>
                </a:solidFill>
              </a:rPr>
              <a:t> Law of Motion</a:t>
            </a:r>
            <a:endParaRPr lang="en-US" sz="2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$400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506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506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800100" y="2136597"/>
            <a:ext cx="792480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Death by </a:t>
            </a:r>
            <a:r>
              <a:rPr lang="en-US" sz="2800" dirty="0" err="1" smtClean="0">
                <a:solidFill>
                  <a:srgbClr val="FFFF00"/>
                </a:solidFill>
              </a:rPr>
              <a:t>mentos</a:t>
            </a:r>
            <a:endParaRPr lang="en-US" sz="2800" dirty="0" smtClean="0">
              <a:solidFill>
                <a:srgbClr val="FFFF00"/>
              </a:solidFill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Newton’s  </a:t>
            </a:r>
            <a:r>
              <a:rPr lang="en-US" sz="7200" dirty="0" smtClean="0">
                <a:solidFill>
                  <a:srgbClr val="FFFF00"/>
                </a:solidFill>
              </a:rPr>
              <a:t>3</a:t>
            </a:r>
            <a:r>
              <a:rPr lang="en-US" sz="7200" baseline="30000" dirty="0" smtClean="0">
                <a:solidFill>
                  <a:srgbClr val="FFFF00"/>
                </a:solidFill>
              </a:rPr>
              <a:t>rd</a:t>
            </a:r>
            <a:r>
              <a:rPr lang="en-US" sz="7200" dirty="0" smtClean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 Law of Motion</a:t>
            </a:r>
            <a:endParaRPr lang="en-US" sz="2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Law 1, 2, or 3?</a:t>
            </a:r>
            <a:r>
              <a:rPr lang="en-US" altLang="en-US" b="1" i="1" dirty="0" smtClean="0">
                <a:solidFill>
                  <a:srgbClr val="FFFF00"/>
                </a:solidFill>
              </a:rPr>
              <a:t> - $500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6086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6087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6084" name="Text Box 8"/>
          <p:cNvSpPr txBox="1">
            <a:spLocks noChangeArrowheads="1"/>
          </p:cNvSpPr>
          <p:nvPr/>
        </p:nvSpPr>
        <p:spPr bwMode="auto">
          <a:xfrm>
            <a:off x="4995863" y="2597150"/>
            <a:ext cx="3127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solidFill>
                <a:srgbClr val="FFFF00"/>
              </a:solidFill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800100" y="2136597"/>
            <a:ext cx="792480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The law of inertia is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Newton’s </a:t>
            </a:r>
            <a:r>
              <a:rPr lang="en-US" sz="7200" dirty="0" smtClean="0">
                <a:solidFill>
                  <a:srgbClr val="FFFF00"/>
                </a:solidFill>
              </a:rPr>
              <a:t>1</a:t>
            </a:r>
            <a:r>
              <a:rPr lang="en-US" sz="7200" baseline="30000" dirty="0" smtClean="0">
                <a:solidFill>
                  <a:srgbClr val="FFFF00"/>
                </a:solidFill>
              </a:rPr>
              <a:t>st</a:t>
            </a:r>
            <a:r>
              <a:rPr lang="en-US" sz="2800" dirty="0" smtClean="0">
                <a:solidFill>
                  <a:srgbClr val="FFFF00"/>
                </a:solidFill>
              </a:rPr>
              <a:t> Law of Motion</a:t>
            </a:r>
            <a:endParaRPr lang="en-US" sz="2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$100</a:t>
            </a:r>
          </a:p>
        </p:txBody>
      </p:sp>
      <p:grpSp>
        <p:nvGrpSpPr>
          <p:cNvPr id="4710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710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711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585788" y="2266950"/>
            <a:ext cx="7915275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 smtClean="0">
                <a:solidFill>
                  <a:srgbClr val="B3B3B3"/>
                </a:solidFill>
              </a:rPr>
              <a:t>Newton’s 1</a:t>
            </a:r>
            <a:r>
              <a:rPr lang="en-US" sz="3200" baseline="30000" dirty="0" smtClean="0">
                <a:solidFill>
                  <a:srgbClr val="B3B3B3"/>
                </a:solidFill>
              </a:rPr>
              <a:t>st</a:t>
            </a:r>
            <a:r>
              <a:rPr lang="en-US" sz="3200" dirty="0" smtClean="0">
                <a:solidFill>
                  <a:srgbClr val="B3B3B3"/>
                </a:solidFill>
              </a:rPr>
              <a:t> Law </a:t>
            </a:r>
            <a:r>
              <a:rPr lang="en-US" sz="3200" dirty="0">
                <a:solidFill>
                  <a:srgbClr val="B3B3B3"/>
                </a:solidFill>
              </a:rPr>
              <a:t>applies to </a:t>
            </a:r>
          </a:p>
          <a:p>
            <a:pPr>
              <a:defRPr/>
            </a:pPr>
            <a:r>
              <a:rPr lang="en-US" sz="3200" dirty="0">
                <a:solidFill>
                  <a:srgbClr val="B3B3B3"/>
                </a:solidFill>
              </a:rPr>
              <a:t>a.	objects at rest.	</a:t>
            </a:r>
          </a:p>
          <a:p>
            <a:pPr>
              <a:defRPr/>
            </a:pPr>
            <a:r>
              <a:rPr lang="en-US" sz="3200" dirty="0">
                <a:solidFill>
                  <a:srgbClr val="B3B3B3"/>
                </a:solidFill>
              </a:rPr>
              <a:t>b.	moving objects.</a:t>
            </a:r>
            <a:r>
              <a:rPr lang="en-US" sz="3200" dirty="0">
                <a:solidFill>
                  <a:srgbClr val="FFFF00"/>
                </a:solidFill>
              </a:rPr>
              <a:t>	</a:t>
            </a:r>
          </a:p>
          <a:p>
            <a:pPr>
              <a:defRPr/>
            </a:pPr>
            <a:r>
              <a:rPr lang="en-US" sz="3200" b="1" dirty="0">
                <a:solidFill>
                  <a:srgbClr val="FFFF00"/>
                </a:solidFill>
              </a:rPr>
              <a:t>c.	both moving and nonmoving objects.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$200</a:t>
            </a:r>
          </a:p>
        </p:txBody>
      </p:sp>
      <p:grpSp>
        <p:nvGrpSpPr>
          <p:cNvPr id="4813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813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813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8" name="Text Box 43"/>
          <p:cNvSpPr txBox="1">
            <a:spLocks noChangeArrowheads="1"/>
          </p:cNvSpPr>
          <p:nvPr/>
        </p:nvSpPr>
        <p:spPr bwMode="auto">
          <a:xfrm>
            <a:off x="788988" y="2333625"/>
            <a:ext cx="7183437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Compared to its mass on Earth, the mass of a 10-kg object on the moon is </a:t>
            </a: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a.	the same.</a:t>
            </a:r>
          </a:p>
          <a:p>
            <a:pPr>
              <a:defRPr/>
            </a:pPr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b.	more.</a:t>
            </a:r>
          </a:p>
          <a:p>
            <a:pPr>
              <a:defRPr/>
            </a:pPr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c.	less.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$300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9158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9159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3036888" y="2490788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 sz="3200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387475" y="1701800"/>
            <a:ext cx="7170738" cy="42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B3B3B3"/>
                </a:solidFill>
              </a:rPr>
              <a:t>If you drop a feather and a coin at the same time in a </a:t>
            </a:r>
            <a:r>
              <a:rPr lang="en-US" sz="3200" dirty="0" smtClean="0">
                <a:solidFill>
                  <a:srgbClr val="B3B3B3"/>
                </a:solidFill>
              </a:rPr>
              <a:t>tube </a:t>
            </a:r>
            <a:r>
              <a:rPr lang="en-US" sz="3200" u="sng" dirty="0" smtClean="0">
                <a:solidFill>
                  <a:srgbClr val="B3B3B3"/>
                </a:solidFill>
              </a:rPr>
              <a:t>without air</a:t>
            </a:r>
            <a:r>
              <a:rPr lang="en-US" sz="3200" dirty="0" smtClean="0">
                <a:solidFill>
                  <a:srgbClr val="B3B3B3"/>
                </a:solidFill>
              </a:rPr>
              <a:t>, </a:t>
            </a:r>
            <a:r>
              <a:rPr lang="en-US" sz="3200" dirty="0">
                <a:solidFill>
                  <a:srgbClr val="B3B3B3"/>
                </a:solidFill>
              </a:rPr>
              <a:t>which will reach the bottom of the tube first?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FFFF00"/>
                </a:solidFill>
              </a:rPr>
              <a:t>a.	Neither-they will both reach the bottom at the same time.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B3B3B3"/>
                </a:solidFill>
              </a:rPr>
              <a:t>b.	The coin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B3B3B3"/>
                </a:solidFill>
              </a:rPr>
              <a:t>c.	The feather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$400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018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018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739777" y="1852615"/>
            <a:ext cx="7924800" cy="418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B3B3B3"/>
                </a:solidFill>
              </a:rPr>
              <a:t>A ball is thrown straight up. At the top of its path its </a:t>
            </a:r>
            <a:r>
              <a:rPr lang="en-US" sz="2800" b="1" dirty="0" smtClean="0">
                <a:solidFill>
                  <a:srgbClr val="FFFF00"/>
                </a:solidFill>
              </a:rPr>
              <a:t>speed</a:t>
            </a:r>
            <a:r>
              <a:rPr lang="en-US" sz="2800" dirty="0" smtClean="0">
                <a:solidFill>
                  <a:srgbClr val="FFFF00"/>
                </a:solidFill>
              </a:rPr>
              <a:t> is </a:t>
            </a:r>
            <a:endParaRPr lang="en-US" sz="2800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FFFF00"/>
                </a:solidFill>
              </a:rPr>
              <a:t>a.	0 m/</a:t>
            </a:r>
            <a:r>
              <a:rPr lang="en-US" sz="2800" b="1" dirty="0" smtClean="0">
                <a:solidFill>
                  <a:srgbClr val="FFFF00"/>
                </a:solidFill>
              </a:rPr>
              <a:t>s.</a:t>
            </a:r>
            <a:endParaRPr lang="en-US" sz="28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b.	about 5 m/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s.</a:t>
            </a:r>
            <a:endParaRPr lang="en-US" sz="2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c.	about 10 m/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s.</a:t>
            </a:r>
            <a:endParaRPr lang="en-US" sz="2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d.	about 20 m/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s.</a:t>
            </a:r>
            <a:endParaRPr lang="en-US" sz="2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e.	about 50 m/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s.</a:t>
            </a:r>
            <a:endParaRPr lang="en-US" sz="2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00"/>
                </a:solidFill>
              </a:rPr>
              <a:t>Mixed Bag</a:t>
            </a:r>
            <a:r>
              <a:rPr lang="en-US" altLang="en-US" b="1" i="1" dirty="0" smtClean="0">
                <a:solidFill>
                  <a:srgbClr val="FFFF00"/>
                </a:solidFill>
              </a:rPr>
              <a:t>- $500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120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20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852665" y="1852615"/>
            <a:ext cx="7924800" cy="418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B3B3B3"/>
                </a:solidFill>
              </a:rPr>
              <a:t>A ball is thrown straight up. At the top of its path its </a:t>
            </a:r>
            <a:r>
              <a:rPr lang="en-US" sz="2800" b="1" dirty="0">
                <a:solidFill>
                  <a:srgbClr val="FFFF00"/>
                </a:solidFill>
              </a:rPr>
              <a:t>acceleration</a:t>
            </a:r>
            <a:r>
              <a:rPr lang="en-US" sz="2800" dirty="0">
                <a:solidFill>
                  <a:srgbClr val="FFFF00"/>
                </a:solidFill>
              </a:rPr>
              <a:t> is 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B3B3B3"/>
                </a:solidFill>
              </a:rPr>
              <a:t>a.	0 m/s/s.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B3B3B3"/>
                </a:solidFill>
              </a:rPr>
              <a:t>b.	about 5 m/s/s.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FFFF00"/>
                </a:solidFill>
              </a:rPr>
              <a:t>c.	about 10 m/s/s.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B3B3B3"/>
                </a:solidFill>
              </a:rPr>
              <a:t>d.	about 20 m/s/s.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B3B3B3"/>
                </a:solidFill>
              </a:rPr>
              <a:t>e.	about 50 m/s/s.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smtClean="0">
                <a:solidFill>
                  <a:srgbClr val="FFFF00"/>
                </a:solidFill>
              </a:rPr>
              <a:t>Forces</a:t>
            </a:r>
            <a:r>
              <a:rPr lang="en-US" altLang="en-US" b="1" i="1" smtClean="0">
                <a:solidFill>
                  <a:srgbClr val="FFFF00"/>
                </a:solidFill>
              </a:rPr>
              <a:t> - $200</a:t>
            </a:r>
          </a:p>
        </p:txBody>
      </p:sp>
      <p:grpSp>
        <p:nvGrpSpPr>
          <p:cNvPr id="6147" name="Group 4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6148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FFFF00"/>
                </a:solidFill>
              </a:rPr>
              <a:t>When an object reaches terminal velocity its acceleration is </a:t>
            </a:r>
          </a:p>
          <a:p>
            <a:pPr eaLnBrk="1" hangingPunct="1"/>
            <a:r>
              <a:rPr lang="en-US" altLang="en-US" sz="2800">
                <a:solidFill>
                  <a:srgbClr val="FFFF00"/>
                </a:solidFill>
              </a:rPr>
              <a:t>a.	0 m/s/s.</a:t>
            </a:r>
          </a:p>
          <a:p>
            <a:pPr eaLnBrk="1" hangingPunct="1"/>
            <a:r>
              <a:rPr lang="en-US" altLang="en-US" sz="2800">
                <a:solidFill>
                  <a:srgbClr val="FFFF00"/>
                </a:solidFill>
              </a:rPr>
              <a:t>b.	5 m/s/s.</a:t>
            </a:r>
          </a:p>
          <a:p>
            <a:pPr eaLnBrk="1" hangingPunct="1"/>
            <a:r>
              <a:rPr lang="en-US" altLang="en-US" sz="2800">
                <a:solidFill>
                  <a:srgbClr val="FFFF00"/>
                </a:solidFill>
              </a:rPr>
              <a:t>c.	10 m/s/s.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$100 </a:t>
            </a: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222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2228" name="Text Box 8"/>
          <p:cNvSpPr txBox="1">
            <a:spLocks noChangeArrowheads="1"/>
          </p:cNvSpPr>
          <p:nvPr/>
        </p:nvSpPr>
        <p:spPr bwMode="auto">
          <a:xfrm>
            <a:off x="1371600" y="2770188"/>
            <a:ext cx="5589588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chemeClr val="hlink"/>
                </a:solidFill>
              </a:rPr>
              <a:t>s = d/t = 30m/3s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4400" b="1" dirty="0" smtClean="0">
                <a:solidFill>
                  <a:schemeClr val="hlink"/>
                </a:solidFill>
              </a:rPr>
              <a:t>= 10 m/s</a:t>
            </a:r>
            <a:endParaRPr lang="en-US" altLang="en-US" sz="4400" b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$200 </a:t>
            </a:r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325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325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3252" name="Text Box 8"/>
          <p:cNvSpPr txBox="1">
            <a:spLocks noChangeArrowheads="1"/>
          </p:cNvSpPr>
          <p:nvPr/>
        </p:nvSpPr>
        <p:spPr bwMode="auto">
          <a:xfrm>
            <a:off x="871538" y="1638300"/>
            <a:ext cx="6029326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800" dirty="0" smtClean="0">
                <a:solidFill>
                  <a:srgbClr val="FFFF00"/>
                </a:solidFill>
              </a:rPr>
              <a:t>a </a:t>
            </a:r>
            <a:r>
              <a:rPr lang="en-US" altLang="en-US" sz="4800" dirty="0">
                <a:solidFill>
                  <a:srgbClr val="FFFF00"/>
                </a:solidFill>
              </a:rPr>
              <a:t>= </a:t>
            </a:r>
            <a:r>
              <a:rPr lang="en-US" altLang="en-US" sz="4800" dirty="0" err="1" smtClean="0">
                <a:solidFill>
                  <a:srgbClr val="FFFF00"/>
                </a:solidFill>
                <a:latin typeface="Symbol" panose="05050102010706020507" pitchFamily="18" charset="2"/>
              </a:rPr>
              <a:t>D</a:t>
            </a:r>
            <a:r>
              <a:rPr lang="en-US" altLang="en-US" sz="4800" dirty="0" err="1" smtClean="0">
                <a:solidFill>
                  <a:srgbClr val="FFFF00"/>
                </a:solidFill>
              </a:rPr>
              <a:t>v</a:t>
            </a:r>
            <a:r>
              <a:rPr lang="en-US" altLang="en-US" sz="4800" dirty="0" smtClean="0">
                <a:solidFill>
                  <a:srgbClr val="FFFF00"/>
                </a:solidFill>
              </a:rPr>
              <a:t>/</a:t>
            </a:r>
            <a:r>
              <a:rPr lang="en-US" altLang="en-US" sz="4800" dirty="0" err="1" smtClean="0">
                <a:solidFill>
                  <a:srgbClr val="FFFF00"/>
                </a:solidFill>
                <a:latin typeface="Symbol" panose="05050102010706020507" pitchFamily="18" charset="2"/>
              </a:rPr>
              <a:t>D</a:t>
            </a:r>
            <a:r>
              <a:rPr lang="en-US" altLang="en-US" sz="4800" dirty="0" err="1" smtClean="0">
                <a:solidFill>
                  <a:srgbClr val="FFFF00"/>
                </a:solidFill>
              </a:rPr>
              <a:t>t</a:t>
            </a:r>
            <a:endParaRPr lang="en-US" altLang="en-US" sz="4800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4800" dirty="0">
                <a:solidFill>
                  <a:srgbClr val="FFFF00"/>
                </a:solidFill>
              </a:rPr>
              <a:t>= </a:t>
            </a:r>
            <a:r>
              <a:rPr lang="en-US" altLang="en-US" sz="4800" dirty="0" smtClean="0">
                <a:solidFill>
                  <a:srgbClr val="FFFF00"/>
                </a:solidFill>
              </a:rPr>
              <a:t>(60-0 mi/</a:t>
            </a:r>
            <a:r>
              <a:rPr lang="en-US" altLang="en-US" sz="4800" dirty="0" err="1" smtClean="0">
                <a:solidFill>
                  <a:srgbClr val="FFFF00"/>
                </a:solidFill>
              </a:rPr>
              <a:t>hr</a:t>
            </a:r>
            <a:r>
              <a:rPr lang="en-US" altLang="en-US" sz="4800" dirty="0" smtClean="0">
                <a:solidFill>
                  <a:srgbClr val="FFFF00"/>
                </a:solidFill>
              </a:rPr>
              <a:t>)/ 10 sec</a:t>
            </a:r>
            <a:endParaRPr lang="en-US" altLang="en-US" sz="4800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4800" b="1" dirty="0">
                <a:solidFill>
                  <a:srgbClr val="FFFF00"/>
                </a:solidFill>
              </a:rPr>
              <a:t>= </a:t>
            </a:r>
            <a:r>
              <a:rPr lang="en-US" altLang="en-US" sz="4800" b="1" dirty="0" smtClean="0">
                <a:solidFill>
                  <a:srgbClr val="FFFF00"/>
                </a:solidFill>
              </a:rPr>
              <a:t>6 mi/</a:t>
            </a:r>
            <a:r>
              <a:rPr lang="en-US" altLang="en-US" sz="4800" b="1" dirty="0" err="1" smtClean="0">
                <a:solidFill>
                  <a:srgbClr val="FFFF00"/>
                </a:solidFill>
              </a:rPr>
              <a:t>hr</a:t>
            </a:r>
            <a:r>
              <a:rPr lang="en-US" altLang="en-US" sz="4800" b="1" dirty="0" smtClean="0">
                <a:solidFill>
                  <a:srgbClr val="FFFF00"/>
                </a:solidFill>
              </a:rPr>
              <a:t>/s</a:t>
            </a:r>
            <a:endParaRPr lang="en-US" altLang="en-US" sz="48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1938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$300 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427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427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4276" name="Text Box 8"/>
          <p:cNvSpPr txBox="1">
            <a:spLocks noChangeArrowheads="1"/>
          </p:cNvSpPr>
          <p:nvPr/>
        </p:nvSpPr>
        <p:spPr bwMode="auto">
          <a:xfrm>
            <a:off x="1371600" y="2770188"/>
            <a:ext cx="5589588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chemeClr val="hlink"/>
                </a:solidFill>
              </a:rPr>
              <a:t>F = m*a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chemeClr val="hlink"/>
                </a:solidFill>
              </a:rPr>
              <a:t>= 5 kg * 2 m/s/s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4400" b="1" dirty="0" smtClean="0">
                <a:solidFill>
                  <a:schemeClr val="hlink"/>
                </a:solidFill>
              </a:rPr>
              <a:t>=10 N</a:t>
            </a:r>
            <a:endParaRPr lang="en-US" altLang="en-US" sz="4400" b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$400 </a:t>
            </a:r>
          </a:p>
        </p:txBody>
      </p:sp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5302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5303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5300" name="Rectangle 8"/>
          <p:cNvSpPr>
            <a:spLocks noChangeArrowheads="1"/>
          </p:cNvSpPr>
          <p:nvPr/>
        </p:nvSpPr>
        <p:spPr bwMode="auto">
          <a:xfrm>
            <a:off x="6057900" y="4083050"/>
            <a:ext cx="1624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8000">
              <a:solidFill>
                <a:srgbClr val="FFFF00"/>
              </a:solidFill>
            </a:endParaRPr>
          </a:p>
        </p:txBody>
      </p:sp>
      <p:sp>
        <p:nvSpPr>
          <p:cNvPr id="55301" name="Rectangle 9"/>
          <p:cNvSpPr>
            <a:spLocks noChangeArrowheads="1"/>
          </p:cNvSpPr>
          <p:nvPr/>
        </p:nvSpPr>
        <p:spPr bwMode="auto">
          <a:xfrm rot="10800000" flipV="1">
            <a:off x="2979738" y="2288968"/>
            <a:ext cx="4525962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rgbClr val="FFFF00"/>
                </a:solidFill>
              </a:rPr>
              <a:t>W = m*g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rgbClr val="FFFF00"/>
                </a:solidFill>
              </a:rPr>
              <a:t>= 45 kg * 10 m/s/s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400" b="1" dirty="0" smtClean="0">
                <a:solidFill>
                  <a:srgbClr val="FFFF00"/>
                </a:solidFill>
              </a:rPr>
              <a:t>= 450 N</a:t>
            </a:r>
            <a:endParaRPr lang="en-US" alt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rgbClr val="FFFF00"/>
                </a:solidFill>
              </a:rPr>
              <a:t>Solving Problems </a:t>
            </a:r>
            <a:r>
              <a:rPr lang="en-US" altLang="en-US" b="1" i="1" smtClean="0">
                <a:solidFill>
                  <a:srgbClr val="FFFF00"/>
                </a:solidFill>
              </a:rPr>
              <a:t>- $500 </a:t>
            </a:r>
          </a:p>
        </p:txBody>
      </p:sp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632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632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6324" name="Rectangle 9"/>
          <p:cNvSpPr>
            <a:spLocks noChangeArrowheads="1"/>
          </p:cNvSpPr>
          <p:nvPr/>
        </p:nvSpPr>
        <p:spPr bwMode="auto">
          <a:xfrm rot="10800000" flipV="1">
            <a:off x="2979738" y="2288967"/>
            <a:ext cx="4821237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rgbClr val="FFFF00"/>
                </a:solidFill>
              </a:rPr>
              <a:t>a = F/m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400" dirty="0" smtClean="0">
                <a:solidFill>
                  <a:srgbClr val="FFFF00"/>
                </a:solidFill>
              </a:rPr>
              <a:t>= 100 N / 5 kg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400" b="1" dirty="0" smtClean="0">
                <a:solidFill>
                  <a:srgbClr val="FFFF00"/>
                </a:solidFill>
              </a:rPr>
              <a:t>= 20 m/s/s</a:t>
            </a:r>
            <a:endParaRPr lang="en-US" alt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5" name="Group 1031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7350" name="AutoShape 1030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7351" name="WordArt 1028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85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</a:rPr>
                <a:t>DOUBLE</a:t>
              </a:r>
            </a:p>
          </p:txBody>
        </p:sp>
      </p:grpSp>
      <p:grpSp>
        <p:nvGrpSpPr>
          <p:cNvPr id="58376" name="Group 103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7348" name="AutoShape 103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7349" name="Text Box 103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3" action="ppaction://hlinksldjump"/>
                </a:rPr>
                <a:t>CONTINUE</a:t>
              </a:r>
              <a:endParaRPr lang="en-US" alt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7" name="Group 5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8374" name="AutoShape 3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837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85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</a:rPr>
                <a:t>DOUBLE</a:t>
              </a:r>
            </a:p>
          </p:txBody>
        </p:sp>
      </p:grpSp>
      <p:grpSp>
        <p:nvGrpSpPr>
          <p:cNvPr id="59398" name="Group 6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8372" name="AutoShape 7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8373" name="Text Box 8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3" action="ppaction://hlinksldjump"/>
                </a:rPr>
                <a:t>CONTINUE</a:t>
              </a:r>
              <a:endParaRPr lang="en-US" alt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1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6000" u="sng" smtClean="0">
                <a:solidFill>
                  <a:srgbClr val="FFFF00"/>
                </a:solidFill>
              </a:rPr>
              <a:t>Final Jeopardy</a:t>
            </a:r>
            <a:r>
              <a:rPr lang="en-US" altLang="en-US" sz="600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900113" y="1631950"/>
            <a:ext cx="78136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FF00"/>
                </a:solidFill>
              </a:rPr>
              <a:t>The Names of the Both Vice-Presidential Candidates.</a:t>
            </a:r>
          </a:p>
        </p:txBody>
      </p:sp>
      <p:sp>
        <p:nvSpPr>
          <p:cNvPr id="59396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59438" y="5367338"/>
            <a:ext cx="2582862" cy="914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Answer</a:t>
            </a:r>
          </a:p>
        </p:txBody>
      </p:sp>
      <p:pic>
        <p:nvPicPr>
          <p:cNvPr id="64520" name="Fina966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6230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08" fill="hold"/>
                                        <p:tgtEl>
                                          <p:spTgt spid="64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0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6000" smtClean="0">
                <a:solidFill>
                  <a:srgbClr val="FFFF00"/>
                </a:solidFill>
              </a:rPr>
              <a:t>Final Jeopardy</a:t>
            </a:r>
          </a:p>
        </p:txBody>
      </p:sp>
      <p:sp>
        <p:nvSpPr>
          <p:cNvPr id="60419" name="Rectangle 8"/>
          <p:cNvSpPr>
            <a:spLocks noChangeArrowheads="1"/>
          </p:cNvSpPr>
          <p:nvPr/>
        </p:nvSpPr>
        <p:spPr bwMode="auto">
          <a:xfrm>
            <a:off x="6242050" y="5937250"/>
            <a:ext cx="2305050" cy="67627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>
                <a:hlinkClick r:id="rId2" action="ppaction://hlinksldjump"/>
              </a:rPr>
              <a:t>Continue</a:t>
            </a:r>
            <a:endParaRPr lang="en-US" altLang="en-US"/>
          </a:p>
        </p:txBody>
      </p:sp>
      <p:sp>
        <p:nvSpPr>
          <p:cNvPr id="60420" name="Text Box 9"/>
          <p:cNvSpPr txBox="1">
            <a:spLocks noChangeArrowheads="1"/>
          </p:cNvSpPr>
          <p:nvPr/>
        </p:nvSpPr>
        <p:spPr bwMode="auto">
          <a:xfrm>
            <a:off x="6346825" y="5935663"/>
            <a:ext cx="1920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60421" name="WordArt 12"/>
          <p:cNvSpPr>
            <a:spLocks noChangeArrowheads="1" noChangeShapeType="1" noTextEdit="1"/>
          </p:cNvSpPr>
          <p:nvPr/>
        </p:nvSpPr>
        <p:spPr bwMode="auto">
          <a:xfrm>
            <a:off x="969963" y="1481138"/>
            <a:ext cx="6843712" cy="3743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Election: 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4" descr="Narrow vertical"/>
          <p:cNvSpPr>
            <a:spLocks noChangeArrowheads="1" noChangeShapeType="1" noTextEdit="1"/>
          </p:cNvSpPr>
          <p:nvPr/>
        </p:nvSpPr>
        <p:spPr bwMode="auto">
          <a:xfrm>
            <a:off x="2633663" y="0"/>
            <a:ext cx="3328987" cy="33591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Final Jeopardy</a:t>
            </a: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2219325" y="3390900"/>
            <a:ext cx="457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en-US">
              <a:solidFill>
                <a:srgbClr val="FFFF00"/>
              </a:solidFill>
            </a:endParaRP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5194300" y="5711825"/>
            <a:ext cx="2398713" cy="701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/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 </a:t>
            </a:r>
            <a:r>
              <a:rPr lang="en-US" altLang="en-US" sz="3600" smtClean="0">
                <a:solidFill>
                  <a:srgbClr val="FFFF00"/>
                </a:solidFill>
              </a:rPr>
              <a:t>Forces</a:t>
            </a:r>
            <a:r>
              <a:rPr lang="en-US" altLang="en-US" b="1" i="1" smtClean="0">
                <a:solidFill>
                  <a:srgbClr val="FFFF00"/>
                </a:solidFill>
              </a:rPr>
              <a:t> - $300</a:t>
            </a:r>
          </a:p>
        </p:txBody>
      </p:sp>
      <p:grpSp>
        <p:nvGrpSpPr>
          <p:cNvPr id="717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717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7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7172" name="Text Box 12"/>
          <p:cNvSpPr txBox="1">
            <a:spLocks noChangeArrowheads="1"/>
          </p:cNvSpPr>
          <p:nvPr/>
        </p:nvSpPr>
        <p:spPr bwMode="auto">
          <a:xfrm>
            <a:off x="1263650" y="2209800"/>
            <a:ext cx="6773863" cy="375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Accelerations are produced by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a.	forces.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b.	velocities.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c.	accelerations.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d.	masses.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e.	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600" smtClean="0">
                <a:solidFill>
                  <a:srgbClr val="FFFF00"/>
                </a:solidFill>
              </a:rPr>
              <a:t>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en-US" sz="6600" smtClean="0">
                <a:solidFill>
                  <a:srgbClr val="FFFF00"/>
                </a:solidFill>
              </a:rPr>
              <a:t>Who are Gov. Sarah Palin and Sen. Joseph Biden, Jr.</a:t>
            </a:r>
          </a:p>
          <a:p>
            <a:pPr eaLnBrk="1" hangingPunct="1">
              <a:buFontTx/>
              <a:buNone/>
            </a:pPr>
            <a:endParaRPr lang="en-US" altLang="en-US" sz="6000" i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altLang="en-US" i="1" smtClean="0">
              <a:solidFill>
                <a:srgbClr val="FFFF00"/>
              </a:solidFill>
            </a:endParaRPr>
          </a:p>
          <a:p>
            <a:pPr eaLnBrk="1" hangingPunct="1">
              <a:buFontTx/>
              <a:buNone/>
            </a:pPr>
            <a:endParaRPr lang="en-US" altLang="en-US" sz="4800" i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rgbClr val="FFFFFF"/>
                </a:solidFill>
              </a:rPr>
              <a:t>Directions for Changing the Game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solidFill>
                  <a:srgbClr val="FFFFFF"/>
                </a:solidFill>
              </a:rPr>
              <a:t>To change the questions and answers, just type over the problems…Use the “replace” feature to change the categories easily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solidFill>
                  <a:srgbClr val="FFFFFF"/>
                </a:solidFill>
              </a:rPr>
              <a:t>The daily doubles were originally set to category #4 for $500 and category #2 for $300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solidFill>
                  <a:srgbClr val="FFFFFF"/>
                </a:solidFill>
              </a:rPr>
              <a:t>To change the daily doubles you must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smtClean="0">
                <a:solidFill>
                  <a:srgbClr val="FFFFFF"/>
                </a:solidFill>
              </a:rPr>
              <a:t>1.  Change the hyperlink for the links on the main board to go to the appropriate question, therefore bypassing the daily double slide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smtClean="0">
                <a:solidFill>
                  <a:srgbClr val="FFFFFF"/>
                </a:solidFill>
              </a:rPr>
              <a:t>2.  Change the hyperlink on the continue button on each daily double slide to go to the new question.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 </a:t>
            </a:r>
            <a:r>
              <a:rPr lang="en-US" altLang="en-US" sz="3600" smtClean="0">
                <a:solidFill>
                  <a:srgbClr val="FFFF00"/>
                </a:solidFill>
              </a:rPr>
              <a:t>Forces</a:t>
            </a:r>
            <a:r>
              <a:rPr lang="en-US" altLang="en-US" b="1" i="1" smtClean="0">
                <a:solidFill>
                  <a:srgbClr val="FFFF00"/>
                </a:solidFill>
              </a:rPr>
              <a:t> - $400</a:t>
            </a:r>
          </a:p>
        </p:txBody>
      </p:sp>
      <p:grpSp>
        <p:nvGrpSpPr>
          <p:cNvPr id="819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819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19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55638" y="2319338"/>
            <a:ext cx="7913687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Which of the following would exert the most pressure on the ground?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a.	A woman standing in running shoes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b.	A woman standing on skis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c.	A woman standing in high-heel shoes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 </a:t>
            </a:r>
            <a:r>
              <a:rPr lang="en-US" altLang="en-US" sz="3600" smtClean="0">
                <a:solidFill>
                  <a:srgbClr val="FFFF00"/>
                </a:solidFill>
              </a:rPr>
              <a:t>Forces</a:t>
            </a:r>
            <a:r>
              <a:rPr lang="en-US" altLang="en-US" b="1" i="1" smtClean="0">
                <a:solidFill>
                  <a:srgbClr val="FFFF00"/>
                </a:solidFill>
              </a:rPr>
              <a:t> - $500</a:t>
            </a:r>
          </a:p>
        </p:txBody>
      </p:sp>
      <p:grpSp>
        <p:nvGrpSpPr>
          <p:cNvPr id="921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9222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23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3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9220" name="Text Box 13"/>
          <p:cNvSpPr txBox="1">
            <a:spLocks noChangeArrowheads="1"/>
          </p:cNvSpPr>
          <p:nvPr/>
        </p:nvSpPr>
        <p:spPr bwMode="auto">
          <a:xfrm>
            <a:off x="1263650" y="1881188"/>
            <a:ext cx="6773863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FFFF00"/>
                </a:solidFill>
              </a:rPr>
              <a:t>A rock is thrown vertically into the air. At the very top of its trajectory the net force on it is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FFFF00"/>
                </a:solidFill>
              </a:rPr>
              <a:t>a.	its weight.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FFFF00"/>
                </a:solidFill>
              </a:rPr>
              <a:t>b.	less than its weight.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FFFF00"/>
                </a:solidFill>
              </a:rPr>
              <a:t>c.	more than its weight.</a:t>
            </a:r>
          </a:p>
        </p:txBody>
      </p:sp>
      <p:graphicFrame>
        <p:nvGraphicFramePr>
          <p:cNvPr id="9221" name="Object 14"/>
          <p:cNvGraphicFramePr>
            <a:graphicFrameLocks noChangeAspect="1"/>
          </p:cNvGraphicFramePr>
          <p:nvPr/>
        </p:nvGraphicFramePr>
        <p:xfrm>
          <a:off x="0" y="0"/>
          <a:ext cx="914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4" imgW="438364" imgH="657546" progId="Equation.DSMT4">
                  <p:embed/>
                </p:oleObj>
              </mc:Choice>
              <mc:Fallback>
                <p:oleObj name="Equation" r:id="rId4" imgW="438364" imgH="657546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i="1" smtClean="0">
                <a:solidFill>
                  <a:srgbClr val="FFFF00"/>
                </a:solidFill>
              </a:rPr>
              <a:t>Fill in the _____ - $100</a:t>
            </a:r>
          </a:p>
        </p:txBody>
      </p:sp>
      <p:grpSp>
        <p:nvGrpSpPr>
          <p:cNvPr id="10243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0245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246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0244" name="Text Box 17"/>
          <p:cNvSpPr txBox="1">
            <a:spLocks noChangeArrowheads="1"/>
          </p:cNvSpPr>
          <p:nvPr/>
        </p:nvSpPr>
        <p:spPr bwMode="auto">
          <a:xfrm>
            <a:off x="1404938" y="2520950"/>
            <a:ext cx="67976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>
                <a:solidFill>
                  <a:srgbClr val="FFFF00"/>
                </a:solidFill>
              </a:rPr>
              <a:t>Speed is change in ________ over change in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3333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DAD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3333CC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1914</TotalTime>
  <Words>1281</Words>
  <Application>Microsoft Office PowerPoint</Application>
  <PresentationFormat>On-screen Show (4:3)</PresentationFormat>
  <Paragraphs>309</Paragraphs>
  <Slides>61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3" baseType="lpstr">
      <vt:lpstr>Default Design</vt:lpstr>
      <vt:lpstr>Equation</vt:lpstr>
      <vt:lpstr>PowerPoint Presentation</vt:lpstr>
      <vt:lpstr>PowerPoint Presentation</vt:lpstr>
      <vt:lpstr>PowerPoint Presentation</vt:lpstr>
      <vt:lpstr>Forces - $100</vt:lpstr>
      <vt:lpstr>Forces - $200</vt:lpstr>
      <vt:lpstr> Forces - $300</vt:lpstr>
      <vt:lpstr> Forces - $400</vt:lpstr>
      <vt:lpstr> Forces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Law 1, 2, or 3? - $100</vt:lpstr>
      <vt:lpstr>Law 1, 2, or 3? - $200</vt:lpstr>
      <vt:lpstr>Law 1, 2, or 3? - $300</vt:lpstr>
      <vt:lpstr>Law 1, 2, or 3? - $400</vt:lpstr>
      <vt:lpstr>Law 1, 2, or 3? - $500</vt:lpstr>
      <vt:lpstr>Mixed Bag- $100</vt:lpstr>
      <vt:lpstr>Mixed Bag- $200</vt:lpstr>
      <vt:lpstr>Mixed Bag- $300</vt:lpstr>
      <vt:lpstr>Mixed Bag- $400</vt:lpstr>
      <vt:lpstr>Mixed Bag- $500</vt:lpstr>
      <vt:lpstr>Solving Problems - $100</vt:lpstr>
      <vt:lpstr>Solving Problems - $200</vt:lpstr>
      <vt:lpstr>Solving Problems - $300</vt:lpstr>
      <vt:lpstr>Solving Problems - $400</vt:lpstr>
      <vt:lpstr>Solving Problems - $500</vt:lpstr>
      <vt:lpstr>****Answers****</vt:lpstr>
      <vt:lpstr>Forces - $100</vt:lpstr>
      <vt:lpstr>Forces - $200</vt:lpstr>
      <vt:lpstr>Forces - $300</vt:lpstr>
      <vt:lpstr>Forces - $400</vt:lpstr>
      <vt:lpstr>Forces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Law 1, 2, or 3? - $100</vt:lpstr>
      <vt:lpstr>Law 1, 2, or 3? - $200</vt:lpstr>
      <vt:lpstr>Law 1, 2, or 3? - $300</vt:lpstr>
      <vt:lpstr>Law 1, 2, or 3? - $400</vt:lpstr>
      <vt:lpstr>Law 1, 2, or 3? - $500</vt:lpstr>
      <vt:lpstr>Mixed Bag- $100</vt:lpstr>
      <vt:lpstr>Mixed Bag- $200</vt:lpstr>
      <vt:lpstr>Mixed Bag- $300</vt:lpstr>
      <vt:lpstr>Mixed Bag- $400</vt:lpstr>
      <vt:lpstr>Mixed Bag- $500</vt:lpstr>
      <vt:lpstr>Solving Problems - $100 </vt:lpstr>
      <vt:lpstr>Solving Problems - $200 </vt:lpstr>
      <vt:lpstr>Solving Problems - $300 </vt:lpstr>
      <vt:lpstr>Solving Problems - $400 </vt:lpstr>
      <vt:lpstr>Solving Problems - $500 </vt:lpstr>
      <vt:lpstr>PowerPoint Presentation</vt:lpstr>
      <vt:lpstr>PowerPoint Presentation</vt:lpstr>
      <vt:lpstr>Final Jeopardy </vt:lpstr>
      <vt:lpstr>Final Jeopardy</vt:lpstr>
      <vt:lpstr>PowerPoint Presentation</vt:lpstr>
      <vt:lpstr>Question:</vt:lpstr>
      <vt:lpstr>Directions for Changing the Game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Chad Leckie</dc:creator>
  <cp:lastModifiedBy>Heather L Grebe</cp:lastModifiedBy>
  <cp:revision>231</cp:revision>
  <dcterms:created xsi:type="dcterms:W3CDTF">2003-05-08T21:26:42Z</dcterms:created>
  <dcterms:modified xsi:type="dcterms:W3CDTF">2013-11-05T13:33:28Z</dcterms:modified>
</cp:coreProperties>
</file>